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57"/>
  </p:notesMasterIdLst>
  <p:sldIdLst>
    <p:sldId id="258" r:id="rId2"/>
    <p:sldId id="276" r:id="rId3"/>
    <p:sldId id="350" r:id="rId4"/>
    <p:sldId id="277" r:id="rId5"/>
    <p:sldId id="259" r:id="rId6"/>
    <p:sldId id="260" r:id="rId7"/>
    <p:sldId id="261" r:id="rId8"/>
    <p:sldId id="262" r:id="rId9"/>
    <p:sldId id="264" r:id="rId10"/>
    <p:sldId id="263" r:id="rId11"/>
    <p:sldId id="265" r:id="rId12"/>
    <p:sldId id="266" r:id="rId13"/>
    <p:sldId id="267" r:id="rId14"/>
    <p:sldId id="268" r:id="rId15"/>
    <p:sldId id="269" r:id="rId16"/>
    <p:sldId id="270" r:id="rId17"/>
    <p:sldId id="271" r:id="rId18"/>
    <p:sldId id="272" r:id="rId19"/>
    <p:sldId id="273" r:id="rId20"/>
    <p:sldId id="274" r:id="rId21"/>
    <p:sldId id="275" r:id="rId22"/>
    <p:sldId id="278" r:id="rId23"/>
    <p:sldId id="279" r:id="rId24"/>
    <p:sldId id="280" r:id="rId25"/>
    <p:sldId id="286" r:id="rId26"/>
    <p:sldId id="287" r:id="rId27"/>
    <p:sldId id="288" r:id="rId28"/>
    <p:sldId id="289" r:id="rId29"/>
    <p:sldId id="290" r:id="rId30"/>
    <p:sldId id="291" r:id="rId31"/>
    <p:sldId id="292" r:id="rId32"/>
    <p:sldId id="327" r:id="rId33"/>
    <p:sldId id="319" r:id="rId34"/>
    <p:sldId id="347" r:id="rId35"/>
    <p:sldId id="349" r:id="rId36"/>
    <p:sldId id="293" r:id="rId37"/>
    <p:sldId id="294" r:id="rId38"/>
    <p:sldId id="318" r:id="rId39"/>
    <p:sldId id="320" r:id="rId40"/>
    <p:sldId id="337" r:id="rId41"/>
    <p:sldId id="322" r:id="rId42"/>
    <p:sldId id="323" r:id="rId43"/>
    <p:sldId id="324" r:id="rId44"/>
    <p:sldId id="309" r:id="rId45"/>
    <p:sldId id="310" r:id="rId46"/>
    <p:sldId id="312" r:id="rId47"/>
    <p:sldId id="296" r:id="rId48"/>
    <p:sldId id="313" r:id="rId49"/>
    <p:sldId id="314" r:id="rId50"/>
    <p:sldId id="315" r:id="rId51"/>
    <p:sldId id="316" r:id="rId52"/>
    <p:sldId id="317" r:id="rId53"/>
    <p:sldId id="325" r:id="rId54"/>
    <p:sldId id="326" r:id="rId55"/>
    <p:sldId id="328" r:id="rId56"/>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9195" autoAdjust="0"/>
    <p:restoredTop sz="94660"/>
  </p:normalViewPr>
  <p:slideViewPr>
    <p:cSldViewPr>
      <p:cViewPr varScale="1">
        <p:scale>
          <a:sx n="66" d="100"/>
          <a:sy n="66" d="100"/>
        </p:scale>
        <p:origin x="-168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E46B1280-18B3-4610-B257-5F950A9102F1}" type="datetimeFigureOut">
              <a:rPr lang="fa-IR" smtClean="0"/>
              <a:pPr/>
              <a:t>1438/03/13</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B1A7052-A7DE-428A-ABDF-CEF72744A60A}"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DE5223-C566-4DDF-83F0-B83C540ABF3D}" type="slidenum">
              <a:rPr lang="ar-SA"/>
              <a:pPr/>
              <a:t>9</a:t>
            </a:fld>
            <a:endParaRPr lang="en-US"/>
          </a:p>
        </p:txBody>
      </p:sp>
      <p:sp>
        <p:nvSpPr>
          <p:cNvPr id="399362" name="Rectangle 2"/>
          <p:cNvSpPr>
            <a:spLocks noGrp="1" noRot="1" noChangeAspect="1" noChangeArrowheads="1" noTextEdit="1"/>
          </p:cNvSpPr>
          <p:nvPr>
            <p:ph type="sldImg"/>
          </p:nvPr>
        </p:nvSpPr>
        <p:spPr>
          <a:ln/>
        </p:spPr>
      </p:sp>
      <p:sp>
        <p:nvSpPr>
          <p:cNvPr id="399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A2B787-C6E3-4E11-989A-1F384B8825F5}" type="slidenum">
              <a:rPr lang="ar-SA"/>
              <a:pPr/>
              <a:t>18</a:t>
            </a:fld>
            <a:endParaRPr lang="en-US"/>
          </a:p>
        </p:txBody>
      </p:sp>
      <p:sp>
        <p:nvSpPr>
          <p:cNvPr id="278530" name="Rectangle 2"/>
          <p:cNvSpPr>
            <a:spLocks noGrp="1" noRot="1" noChangeAspect="1" noChangeArrowheads="1" noTextEdit="1"/>
          </p:cNvSpPr>
          <p:nvPr>
            <p:ph type="sldImg"/>
          </p:nvPr>
        </p:nvSpPr>
        <p:spPr>
          <a:ln/>
        </p:spPr>
      </p:sp>
      <p:sp>
        <p:nvSpPr>
          <p:cNvPr id="278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5AA09B-D2CC-452B-B84E-F5174B91B6DA}" type="slidenum">
              <a:rPr lang="ar-SA"/>
              <a:pPr/>
              <a:t>19</a:t>
            </a:fld>
            <a:endParaRPr lang="en-US"/>
          </a:p>
        </p:txBody>
      </p:sp>
      <p:sp>
        <p:nvSpPr>
          <p:cNvPr id="282626" name="Rectangle 2"/>
          <p:cNvSpPr>
            <a:spLocks noGrp="1" noRot="1" noChangeAspect="1" noChangeArrowheads="1" noTextEdit="1"/>
          </p:cNvSpPr>
          <p:nvPr>
            <p:ph type="sldImg"/>
          </p:nvPr>
        </p:nvSpPr>
        <p:spPr>
          <a:ln/>
        </p:spPr>
      </p:sp>
      <p:sp>
        <p:nvSpPr>
          <p:cNvPr id="28262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347633DC-ABCB-4AEA-9D08-4647A1D82C50}" type="datetimeFigureOut">
              <a:rPr lang="fa-IR" smtClean="0"/>
              <a:pPr/>
              <a:t>1438/03/13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4202505-FC87-4B71-8DDC-F5BFF2386C20}"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347633DC-ABCB-4AEA-9D08-4647A1D82C50}" type="datetimeFigureOut">
              <a:rPr lang="fa-IR" smtClean="0"/>
              <a:pPr/>
              <a:t>1438/03/13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4202505-FC87-4B71-8DDC-F5BFF2386C20}"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347633DC-ABCB-4AEA-9D08-4647A1D82C50}" type="datetimeFigureOut">
              <a:rPr lang="fa-IR" smtClean="0"/>
              <a:pPr/>
              <a:t>1438/03/13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4202505-FC87-4B71-8DDC-F5BFF2386C20}" type="slidenum">
              <a:rPr lang="fa-IR" smtClean="0"/>
              <a:pPr/>
              <a:t>‹#›</a:t>
            </a:fld>
            <a:endParaRPr lang="fa-I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fa-IR"/>
          </a:p>
        </p:txBody>
      </p:sp>
      <p:sp>
        <p:nvSpPr>
          <p:cNvPr id="3" name="Table Placeholder 2"/>
          <p:cNvSpPr>
            <a:spLocks noGrp="1"/>
          </p:cNvSpPr>
          <p:nvPr>
            <p:ph type="tbl" idx="1"/>
          </p:nvPr>
        </p:nvSpPr>
        <p:spPr>
          <a:xfrm>
            <a:off x="457200" y="1600200"/>
            <a:ext cx="8229600" cy="4530725"/>
          </a:xfrm>
        </p:spPr>
        <p:txBody>
          <a:bodyPr/>
          <a:lstStyle/>
          <a:p>
            <a:pPr lvl="0"/>
            <a:endParaRPr lang="fa-IR" noProof="0" smtClean="0"/>
          </a:p>
        </p:txBody>
      </p:sp>
      <p:sp>
        <p:nvSpPr>
          <p:cNvPr id="4" name="Rectangle 26"/>
          <p:cNvSpPr>
            <a:spLocks noGrp="1" noChangeArrowheads="1"/>
          </p:cNvSpPr>
          <p:nvPr>
            <p:ph type="ftr" sz="quarter" idx="10"/>
          </p:nvPr>
        </p:nvSpPr>
        <p:spPr>
          <a:ln/>
        </p:spPr>
        <p:txBody>
          <a:bodyPr/>
          <a:lstStyle>
            <a:lvl1pPr>
              <a:defRPr/>
            </a:lvl1pPr>
          </a:lstStyle>
          <a:p>
            <a:pPr>
              <a:defRPr/>
            </a:pPr>
            <a:endParaRPr lang="en-US"/>
          </a:p>
        </p:txBody>
      </p:sp>
      <p:sp>
        <p:nvSpPr>
          <p:cNvPr id="5" name="Rectangle 27"/>
          <p:cNvSpPr>
            <a:spLocks noGrp="1" noChangeArrowheads="1"/>
          </p:cNvSpPr>
          <p:nvPr>
            <p:ph type="sldNum" sz="quarter" idx="11"/>
          </p:nvPr>
        </p:nvSpPr>
        <p:spPr>
          <a:ln/>
        </p:spPr>
        <p:txBody>
          <a:bodyPr/>
          <a:lstStyle>
            <a:lvl1pPr>
              <a:defRPr/>
            </a:lvl1pPr>
          </a:lstStyle>
          <a:p>
            <a:pPr>
              <a:defRPr/>
            </a:pPr>
            <a:fld id="{2D511F45-F13D-48D2-9465-0ED1D6F333FB}" type="slidenum">
              <a:rPr lang="ar-SA"/>
              <a:pPr>
                <a:defRPr/>
              </a:pPr>
              <a:t>‹#›</a:t>
            </a:fld>
            <a:endParaRPr lang="en-US"/>
          </a:p>
        </p:txBody>
      </p:sp>
      <p:sp>
        <p:nvSpPr>
          <p:cNvPr id="6"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circl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347633DC-ABCB-4AEA-9D08-4647A1D82C50}" type="datetimeFigureOut">
              <a:rPr lang="fa-IR" smtClean="0"/>
              <a:pPr/>
              <a:t>1438/03/13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4202505-FC87-4B71-8DDC-F5BFF2386C20}"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7633DC-ABCB-4AEA-9D08-4647A1D82C50}" type="datetimeFigureOut">
              <a:rPr lang="fa-IR" smtClean="0"/>
              <a:pPr/>
              <a:t>1438/03/13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4202505-FC87-4B71-8DDC-F5BFF2386C20}"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347633DC-ABCB-4AEA-9D08-4647A1D82C50}" type="datetimeFigureOut">
              <a:rPr lang="fa-IR" smtClean="0"/>
              <a:pPr/>
              <a:t>1438/03/13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4202505-FC87-4B71-8DDC-F5BFF2386C20}"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347633DC-ABCB-4AEA-9D08-4647A1D82C50}" type="datetimeFigureOut">
              <a:rPr lang="fa-IR" smtClean="0"/>
              <a:pPr/>
              <a:t>1438/03/13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64202505-FC87-4B71-8DDC-F5BFF2386C20}"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347633DC-ABCB-4AEA-9D08-4647A1D82C50}" type="datetimeFigureOut">
              <a:rPr lang="fa-IR" smtClean="0"/>
              <a:pPr/>
              <a:t>1438/03/13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64202505-FC87-4B71-8DDC-F5BFF2386C20}"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7633DC-ABCB-4AEA-9D08-4647A1D82C50}" type="datetimeFigureOut">
              <a:rPr lang="fa-IR" smtClean="0"/>
              <a:pPr/>
              <a:t>1438/03/13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64202505-FC87-4B71-8DDC-F5BFF2386C20}"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7633DC-ABCB-4AEA-9D08-4647A1D82C50}" type="datetimeFigureOut">
              <a:rPr lang="fa-IR" smtClean="0"/>
              <a:pPr/>
              <a:t>1438/03/13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4202505-FC87-4B71-8DDC-F5BFF2386C20}"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7633DC-ABCB-4AEA-9D08-4647A1D82C50}" type="datetimeFigureOut">
              <a:rPr lang="fa-IR" smtClean="0"/>
              <a:pPr/>
              <a:t>1438/03/13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4202505-FC87-4B71-8DDC-F5BFF2386C20}"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162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47633DC-ABCB-4AEA-9D08-4647A1D82C50}" type="datetimeFigureOut">
              <a:rPr lang="fa-IR" smtClean="0"/>
              <a:pPr/>
              <a:t>1438/03/13</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4202505-FC87-4B71-8DDC-F5BFF2386C20}"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Footer Placeholder 1"/>
          <p:cNvSpPr>
            <a:spLocks noGrp="1"/>
          </p:cNvSpPr>
          <p:nvPr>
            <p:ph type="ftr" sz="quarter" idx="11"/>
          </p:nvPr>
        </p:nvSpPr>
        <p:spPr>
          <a:noFill/>
        </p:spPr>
        <p:txBody>
          <a:bodyPr/>
          <a:lstStyle/>
          <a:p>
            <a:r>
              <a:rPr lang="en-US" smtClean="0"/>
              <a:t>Hassan emami</a:t>
            </a:r>
          </a:p>
          <a:p>
            <a:r>
              <a:rPr lang="en-US" smtClean="0"/>
              <a:t>Ph.D  </a:t>
            </a:r>
          </a:p>
        </p:txBody>
      </p:sp>
      <p:pic>
        <p:nvPicPr>
          <p:cNvPr id="2051" name="Picture 2" descr="32"/>
          <p:cNvPicPr>
            <a:picLocks noChangeAspect="1" noChangeArrowheads="1"/>
          </p:cNvPicPr>
          <p:nvPr/>
        </p:nvPicPr>
        <p:blipFill>
          <a:blip r:embed="rId2" cstate="print"/>
          <a:srcRect/>
          <a:stretch>
            <a:fillRect/>
          </a:stretch>
        </p:blipFill>
        <p:spPr bwMode="auto">
          <a:xfrm>
            <a:off x="0" y="214313"/>
            <a:ext cx="8785225" cy="6229350"/>
          </a:xfrm>
          <a:prstGeom prst="rect">
            <a:avLst/>
          </a:prstGeom>
          <a:noFill/>
          <a:ln w="9525">
            <a:noFill/>
            <a:miter lim="800000"/>
            <a:headEnd/>
            <a:tailEnd/>
          </a:ln>
        </p:spPr>
      </p:pic>
      <p:sp>
        <p:nvSpPr>
          <p:cNvPr id="4" name="Rectangle 3"/>
          <p:cNvSpPr/>
          <p:nvPr/>
        </p:nvSpPr>
        <p:spPr>
          <a:xfrm>
            <a:off x="857224" y="428604"/>
            <a:ext cx="6840334" cy="1107996"/>
          </a:xfrm>
          <a:prstGeom prst="rect">
            <a:avLst/>
          </a:prstGeom>
        </p:spPr>
        <p:style>
          <a:lnRef idx="0">
            <a:schemeClr val="accent3"/>
          </a:lnRef>
          <a:fillRef idx="3">
            <a:schemeClr val="accent3"/>
          </a:fillRef>
          <a:effectRef idx="3">
            <a:schemeClr val="accent3"/>
          </a:effectRef>
          <a:fontRef idx="minor">
            <a:schemeClr val="lt1"/>
          </a:fontRef>
        </p:style>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fa-IR" sz="6600"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B Nazanin"/>
              </a:rPr>
              <a:t>بسم الله الرحمن الرحيم</a:t>
            </a:r>
            <a:endParaRPr lang="en-US" sz="6600" b="1" kern="1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B Nazanin"/>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algn="r" rtl="1"/>
            <a:r>
              <a:rPr lang="fa-IR">
                <a:cs typeface="B Titr" pitchFamily="2" charset="-78"/>
              </a:rPr>
              <a:t>برنامه ریزی استراتژیک</a:t>
            </a:r>
            <a:endParaRPr lang="en-US">
              <a:cs typeface="B Titr" pitchFamily="2" charset="-78"/>
            </a:endParaRPr>
          </a:p>
        </p:txBody>
      </p:sp>
      <p:sp>
        <p:nvSpPr>
          <p:cNvPr id="48131" name="Rectangle 3"/>
          <p:cNvSpPr>
            <a:spLocks noGrp="1" noChangeArrowheads="1"/>
          </p:cNvSpPr>
          <p:nvPr>
            <p:ph type="body" idx="1"/>
          </p:nvPr>
        </p:nvSpPr>
        <p:spPr/>
        <p:txBody>
          <a:bodyPr/>
          <a:lstStyle/>
          <a:p>
            <a:pPr algn="just" rtl="1">
              <a:lnSpc>
                <a:spcPct val="150000"/>
              </a:lnSpc>
            </a:pPr>
            <a:r>
              <a:rPr lang="fa-IR" b="1">
                <a:cs typeface="B Nazanin" pitchFamily="2" charset="-78"/>
              </a:rPr>
              <a:t>در این برنامه ریزی اهداف و </a:t>
            </a:r>
            <a:r>
              <a:rPr lang="fa-IR" b="1">
                <a:solidFill>
                  <a:srgbClr val="FF0000"/>
                </a:solidFill>
                <a:cs typeface="B Nazanin" pitchFamily="2" charset="-78"/>
              </a:rPr>
              <a:t>خطوط کلی</a:t>
            </a:r>
            <a:r>
              <a:rPr lang="fa-IR" b="1">
                <a:cs typeface="B Nazanin" pitchFamily="2" charset="-78"/>
              </a:rPr>
              <a:t> و </a:t>
            </a:r>
            <a:r>
              <a:rPr lang="fa-IR" b="1">
                <a:solidFill>
                  <a:srgbClr val="FF0000"/>
                </a:solidFill>
                <a:cs typeface="B Nazanin" pitchFamily="2" charset="-78"/>
              </a:rPr>
              <a:t>رسالت </a:t>
            </a:r>
            <a:r>
              <a:rPr lang="fa-IR" b="1">
                <a:cs typeface="B Nazanin" pitchFamily="2" charset="-78"/>
              </a:rPr>
              <a:t>سازمان در </a:t>
            </a:r>
            <a:r>
              <a:rPr lang="fa-IR" b="1">
                <a:solidFill>
                  <a:srgbClr val="FF0000"/>
                </a:solidFill>
                <a:cs typeface="B Nazanin" pitchFamily="2" charset="-78"/>
              </a:rPr>
              <a:t>بلند مدت</a:t>
            </a:r>
            <a:r>
              <a:rPr lang="fa-IR" b="1">
                <a:cs typeface="B Nazanin" pitchFamily="2" charset="-78"/>
              </a:rPr>
              <a:t> تعیین می گردد این برنامه ریزی جامعیت داشته و در سطوح </a:t>
            </a:r>
            <a:r>
              <a:rPr lang="fa-IR" b="1">
                <a:solidFill>
                  <a:srgbClr val="FF0000"/>
                </a:solidFill>
                <a:cs typeface="B Nazanin" pitchFamily="2" charset="-78"/>
              </a:rPr>
              <a:t>مدیریت ارشد</a:t>
            </a:r>
            <a:r>
              <a:rPr lang="fa-IR" b="1">
                <a:cs typeface="B Nazanin" pitchFamily="2" charset="-78"/>
              </a:rPr>
              <a:t> سازمان شکل می گیرد و چارچوبی برای برنامه ریزی تاکتیکی و عملیاتی می باشد</a:t>
            </a:r>
            <a:endParaRPr lang="en-US" b="1">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blinds(horizontal)">
                                      <p:cBhvr>
                                        <p:cTn id="7" dur="1000"/>
                                        <p:tgtEl>
                                          <p:spTgt spid="4813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algn="r" rtl="1"/>
            <a:r>
              <a:rPr lang="fa-IR">
                <a:cs typeface="B Titr" pitchFamily="2" charset="-78"/>
              </a:rPr>
              <a:t>برنامه ریزی تاکتیکی</a:t>
            </a:r>
            <a:endParaRPr lang="en-US">
              <a:cs typeface="B Titr" pitchFamily="2" charset="-78"/>
            </a:endParaRPr>
          </a:p>
        </p:txBody>
      </p:sp>
      <p:sp>
        <p:nvSpPr>
          <p:cNvPr id="49155" name="Rectangle 3"/>
          <p:cNvSpPr>
            <a:spLocks noGrp="1" noChangeArrowheads="1"/>
          </p:cNvSpPr>
          <p:nvPr>
            <p:ph type="body" idx="1"/>
          </p:nvPr>
        </p:nvSpPr>
        <p:spPr/>
        <p:txBody>
          <a:bodyPr/>
          <a:lstStyle/>
          <a:p>
            <a:pPr algn="just" rtl="1">
              <a:lnSpc>
                <a:spcPct val="150000"/>
              </a:lnSpc>
            </a:pPr>
            <a:r>
              <a:rPr lang="fa-IR" b="1">
                <a:cs typeface="B Nazanin" pitchFamily="2" charset="-78"/>
              </a:rPr>
              <a:t>این برنامه ریزی به مسایلی مربوط می شود که برای رسیدن به اهداف استراتژیک وجود دارد و شامل تدوین اهداف و انتخاب وسایل لازم برای دستیابی به آن اهداف می باشد چارچوب زمانی برنامه ریزی تاکتیکی از برنامه ریزی استراتژیک کوتاه تر است</a:t>
            </a:r>
            <a:endParaRPr lang="en-US" b="1">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blinds(horizontal)">
                                      <p:cBhvr>
                                        <p:cTn id="7" dur="1000"/>
                                        <p:tgtEl>
                                          <p:spTgt spid="4915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algn="r" rtl="1"/>
            <a:r>
              <a:rPr lang="fa-IR">
                <a:cs typeface="B Titr" pitchFamily="2" charset="-78"/>
              </a:rPr>
              <a:t>برنامه ریزی عملیاتی</a:t>
            </a:r>
            <a:endParaRPr lang="en-US">
              <a:cs typeface="B Titr" pitchFamily="2" charset="-78"/>
            </a:endParaRPr>
          </a:p>
        </p:txBody>
      </p:sp>
      <p:sp>
        <p:nvSpPr>
          <p:cNvPr id="50179" name="Rectangle 3"/>
          <p:cNvSpPr>
            <a:spLocks noGrp="1" noChangeArrowheads="1"/>
          </p:cNvSpPr>
          <p:nvPr>
            <p:ph type="body" idx="1"/>
          </p:nvPr>
        </p:nvSpPr>
        <p:spPr/>
        <p:txBody>
          <a:bodyPr/>
          <a:lstStyle/>
          <a:p>
            <a:pPr algn="just" rtl="1">
              <a:lnSpc>
                <a:spcPct val="150000"/>
              </a:lnSpc>
            </a:pPr>
            <a:r>
              <a:rPr lang="fa-IR" b="1">
                <a:cs typeface="B Nazanin" pitchFamily="2" charset="-78"/>
              </a:rPr>
              <a:t>فرایندی است که به وسیله آن مدیران اجرایی فعالیتها و اقدامات لازم جهت دستیابی به اهداف سازمانی را ترسیم می کنند چارچوب برنامه ریزی عملیاتی از سایر برنامه ریزی ها کوتاه تر می باشد </a:t>
            </a:r>
            <a:endParaRPr lang="en-US" b="1">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blinds(horizontal)">
                                      <p:cBhvr>
                                        <p:cTn id="7" dur="1000"/>
                                        <p:tgtEl>
                                          <p:spTgt spid="5017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algn="r" rtl="1"/>
            <a:r>
              <a:rPr lang="fa-IR">
                <a:cs typeface="B Titr" pitchFamily="2" charset="-78"/>
              </a:rPr>
              <a:t>تفاوت برنامه ریزی استراتژیکی و عملیاتی</a:t>
            </a:r>
            <a:endParaRPr lang="en-US">
              <a:cs typeface="B Titr" pitchFamily="2" charset="-78"/>
            </a:endParaRPr>
          </a:p>
        </p:txBody>
      </p:sp>
      <p:sp>
        <p:nvSpPr>
          <p:cNvPr id="51203" name="Rectangle 3"/>
          <p:cNvSpPr>
            <a:spLocks noGrp="1" noChangeArrowheads="1"/>
          </p:cNvSpPr>
          <p:nvPr>
            <p:ph type="body" idx="1"/>
          </p:nvPr>
        </p:nvSpPr>
        <p:spPr>
          <a:xfrm>
            <a:off x="762000" y="1827213"/>
            <a:ext cx="7921625" cy="4114800"/>
          </a:xfrm>
        </p:spPr>
        <p:txBody>
          <a:bodyPr/>
          <a:lstStyle/>
          <a:p>
            <a:pPr algn="just" rtl="1">
              <a:lnSpc>
                <a:spcPct val="120000"/>
              </a:lnSpc>
            </a:pPr>
            <a:r>
              <a:rPr lang="fa-IR" sz="2800">
                <a:cs typeface="B Nazanin" pitchFamily="2" charset="-78"/>
              </a:rPr>
              <a:t>برنامه ریزی عملیاتی در </a:t>
            </a:r>
            <a:r>
              <a:rPr lang="fa-IR" sz="2800">
                <a:solidFill>
                  <a:srgbClr val="FF0066"/>
                </a:solidFill>
                <a:cs typeface="B Nazanin" pitchFamily="2" charset="-78"/>
              </a:rPr>
              <a:t>سطوح پایه</a:t>
            </a:r>
            <a:r>
              <a:rPr lang="fa-IR" sz="2800">
                <a:cs typeface="B Nazanin" pitchFamily="2" charset="-78"/>
              </a:rPr>
              <a:t> شکل می گیرد در حالی که برنامه ریزی استراتژیک در </a:t>
            </a:r>
            <a:r>
              <a:rPr lang="fa-IR" sz="2800">
                <a:solidFill>
                  <a:srgbClr val="FF0066"/>
                </a:solidFill>
                <a:cs typeface="B Nazanin" pitchFamily="2" charset="-78"/>
              </a:rPr>
              <a:t>سطوح عالی</a:t>
            </a:r>
            <a:r>
              <a:rPr lang="fa-IR" sz="2800">
                <a:cs typeface="B Nazanin" pitchFamily="2" charset="-78"/>
              </a:rPr>
              <a:t> تدوین می شود</a:t>
            </a:r>
          </a:p>
          <a:p>
            <a:pPr algn="just" rtl="1">
              <a:lnSpc>
                <a:spcPct val="120000"/>
              </a:lnSpc>
            </a:pPr>
            <a:r>
              <a:rPr lang="fa-IR" sz="2800">
                <a:cs typeface="B Nazanin" pitchFamily="2" charset="-78"/>
              </a:rPr>
              <a:t>تاکید برنامه ریزی عملیاتی بر </a:t>
            </a:r>
            <a:r>
              <a:rPr lang="fa-IR" sz="2800">
                <a:solidFill>
                  <a:srgbClr val="FF0066"/>
                </a:solidFill>
                <a:cs typeface="B Nazanin" pitchFamily="2" charset="-78"/>
              </a:rPr>
              <a:t>کارایی</a:t>
            </a:r>
            <a:r>
              <a:rPr lang="fa-IR" sz="2800">
                <a:cs typeface="B Nazanin" pitchFamily="2" charset="-78"/>
              </a:rPr>
              <a:t> است در حالی که برنامه ریزی استراتژیک بر </a:t>
            </a:r>
            <a:r>
              <a:rPr lang="fa-IR" sz="2800">
                <a:solidFill>
                  <a:srgbClr val="FF0066"/>
                </a:solidFill>
                <a:cs typeface="B Nazanin" pitchFamily="2" charset="-78"/>
              </a:rPr>
              <a:t>اثر بخشی</a:t>
            </a:r>
            <a:r>
              <a:rPr lang="fa-IR" sz="2800">
                <a:cs typeface="B Nazanin" pitchFamily="2" charset="-78"/>
              </a:rPr>
              <a:t> تاکید دارد</a:t>
            </a:r>
          </a:p>
          <a:p>
            <a:pPr algn="just" rtl="1">
              <a:lnSpc>
                <a:spcPct val="120000"/>
              </a:lnSpc>
            </a:pPr>
            <a:r>
              <a:rPr lang="fa-IR" sz="2800">
                <a:cs typeface="B Nazanin" pitchFamily="2" charset="-78"/>
              </a:rPr>
              <a:t>در برنامه ریزی عملیاتی بیشتر بر منافع فعلی سازمان متمرکز است در حالی که در برنامه ریزی استراتژیک </a:t>
            </a:r>
            <a:r>
              <a:rPr lang="fa-IR" sz="2800">
                <a:solidFill>
                  <a:srgbClr val="FF0066"/>
                </a:solidFill>
                <a:cs typeface="B Nazanin" pitchFamily="2" charset="-78"/>
              </a:rPr>
              <a:t>منافع آتی</a:t>
            </a:r>
            <a:r>
              <a:rPr lang="fa-IR" sz="2800">
                <a:cs typeface="B Nazanin" pitchFamily="2" charset="-78"/>
              </a:rPr>
              <a:t> مد نظر است</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blinds(horizontal)">
                                      <p:cBhvr>
                                        <p:cTn id="7" dur="1000"/>
                                        <p:tgtEl>
                                          <p:spTgt spid="512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1203">
                                            <p:txEl>
                                              <p:pRg st="1" end="1"/>
                                            </p:txEl>
                                          </p:spTgt>
                                        </p:tgtEl>
                                        <p:attrNameLst>
                                          <p:attrName>style.visibility</p:attrName>
                                        </p:attrNameLst>
                                      </p:cBhvr>
                                      <p:to>
                                        <p:strVal val="visible"/>
                                      </p:to>
                                    </p:set>
                                    <p:animEffect transition="in" filter="blinds(horizontal)">
                                      <p:cBhvr>
                                        <p:cTn id="12" dur="1000"/>
                                        <p:tgtEl>
                                          <p:spTgt spid="512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1203">
                                            <p:txEl>
                                              <p:pRg st="2" end="2"/>
                                            </p:txEl>
                                          </p:spTgt>
                                        </p:tgtEl>
                                        <p:attrNameLst>
                                          <p:attrName>style.visibility</p:attrName>
                                        </p:attrNameLst>
                                      </p:cBhvr>
                                      <p:to>
                                        <p:strVal val="visible"/>
                                      </p:to>
                                    </p:set>
                                    <p:animEffect transition="in" filter="blinds(horizontal)">
                                      <p:cBhvr>
                                        <p:cTn id="17" dur="1000"/>
                                        <p:tgtEl>
                                          <p:spTgt spid="512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algn="r" rtl="1"/>
            <a:r>
              <a:rPr lang="fa-IR" sz="3200">
                <a:cs typeface="B Titr" pitchFamily="2" charset="-78"/>
              </a:rPr>
              <a:t>تفاوت برنامه ریزی استراتژیکی و عملیاتی (ادامه)</a:t>
            </a:r>
            <a:endParaRPr lang="en-US" sz="3200">
              <a:cs typeface="B Titr" pitchFamily="2" charset="-78"/>
            </a:endParaRPr>
          </a:p>
        </p:txBody>
      </p:sp>
      <p:sp>
        <p:nvSpPr>
          <p:cNvPr id="52227" name="Rectangle 3"/>
          <p:cNvSpPr>
            <a:spLocks noGrp="1" noChangeArrowheads="1"/>
          </p:cNvSpPr>
          <p:nvPr>
            <p:ph type="body" idx="1"/>
          </p:nvPr>
        </p:nvSpPr>
        <p:spPr>
          <a:xfrm>
            <a:off x="609600" y="1827213"/>
            <a:ext cx="8074025" cy="4114800"/>
          </a:xfrm>
        </p:spPr>
        <p:txBody>
          <a:bodyPr/>
          <a:lstStyle/>
          <a:p>
            <a:pPr algn="just" rtl="1">
              <a:lnSpc>
                <a:spcPct val="120000"/>
              </a:lnSpc>
            </a:pPr>
            <a:r>
              <a:rPr lang="fa-IR" sz="2800">
                <a:cs typeface="B Nazanin" pitchFamily="2" charset="-78"/>
              </a:rPr>
              <a:t>در برنامه ریزی عملیاتی ساختار سازمانی </a:t>
            </a:r>
            <a:r>
              <a:rPr lang="fa-IR" sz="2800">
                <a:solidFill>
                  <a:srgbClr val="FF0066"/>
                </a:solidFill>
                <a:cs typeface="B Nazanin" pitchFamily="2" charset="-78"/>
              </a:rPr>
              <a:t>ثابت</a:t>
            </a:r>
            <a:r>
              <a:rPr lang="fa-IR" sz="2800">
                <a:cs typeface="B Nazanin" pitchFamily="2" charset="-78"/>
              </a:rPr>
              <a:t> در نظر گرفته می شود در حالی که در برنامه ریزی استراتژیک ساختار سازمانی </a:t>
            </a:r>
            <a:r>
              <a:rPr lang="fa-IR" sz="2800">
                <a:solidFill>
                  <a:srgbClr val="FF0066"/>
                </a:solidFill>
                <a:cs typeface="B Nazanin" pitchFamily="2" charset="-78"/>
              </a:rPr>
              <a:t>تغییر</a:t>
            </a:r>
            <a:r>
              <a:rPr lang="fa-IR" sz="2800">
                <a:cs typeface="B Nazanin" pitchFamily="2" charset="-78"/>
              </a:rPr>
              <a:t> می کند </a:t>
            </a:r>
          </a:p>
          <a:p>
            <a:pPr algn="just" rtl="1">
              <a:lnSpc>
                <a:spcPct val="120000"/>
              </a:lnSpc>
            </a:pPr>
            <a:r>
              <a:rPr lang="fa-IR" sz="2800">
                <a:cs typeface="B Nazanin" pitchFamily="2" charset="-78"/>
              </a:rPr>
              <a:t>در برنامه ریزی عملیاتی روش های کار غالبا </a:t>
            </a:r>
            <a:r>
              <a:rPr lang="fa-IR" sz="2800">
                <a:solidFill>
                  <a:srgbClr val="FF0066"/>
                </a:solidFill>
                <a:cs typeface="B Nazanin" pitchFamily="2" charset="-78"/>
              </a:rPr>
              <a:t>تجربه شده</a:t>
            </a:r>
            <a:r>
              <a:rPr lang="fa-IR" sz="2800">
                <a:cs typeface="B Nazanin" pitchFamily="2" charset="-78"/>
              </a:rPr>
              <a:t> در حالی که در برنامه ریزی استراتژیک روش های </a:t>
            </a:r>
            <a:r>
              <a:rPr lang="fa-IR" sz="2800">
                <a:solidFill>
                  <a:srgbClr val="FF0066"/>
                </a:solidFill>
                <a:cs typeface="B Nazanin" pitchFamily="2" charset="-78"/>
              </a:rPr>
              <a:t>نو و تجربه نشده</a:t>
            </a:r>
            <a:r>
              <a:rPr lang="fa-IR" sz="2800">
                <a:cs typeface="B Nazanin" pitchFamily="2" charset="-78"/>
              </a:rPr>
              <a:t> استفاده        می شود </a:t>
            </a:r>
          </a:p>
          <a:p>
            <a:pPr algn="just" rtl="1">
              <a:lnSpc>
                <a:spcPct val="120000"/>
              </a:lnSpc>
            </a:pPr>
            <a:r>
              <a:rPr lang="fa-IR" sz="2800">
                <a:cs typeface="B Nazanin" pitchFamily="2" charset="-78"/>
              </a:rPr>
              <a:t>برنامه ریزی عملیاتی در مقایسه با برنامه ریزی استراتژیک </a:t>
            </a:r>
            <a:r>
              <a:rPr lang="fa-IR" sz="2800">
                <a:solidFill>
                  <a:srgbClr val="FF0066"/>
                </a:solidFill>
                <a:cs typeface="B Nazanin" pitchFamily="2" charset="-78"/>
              </a:rPr>
              <a:t>مخاطره</a:t>
            </a:r>
            <a:r>
              <a:rPr lang="fa-IR" sz="2800">
                <a:cs typeface="B Nazanin" pitchFamily="2" charset="-78"/>
              </a:rPr>
              <a:t> کمتری دارد</a:t>
            </a:r>
            <a:endParaRPr lang="en-US" sz="280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blinds(horizontal)">
                                      <p:cBhvr>
                                        <p:cTn id="7" dur="1000"/>
                                        <p:tgtEl>
                                          <p:spTgt spid="522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2227">
                                            <p:txEl>
                                              <p:pRg st="1" end="1"/>
                                            </p:txEl>
                                          </p:spTgt>
                                        </p:tgtEl>
                                        <p:attrNameLst>
                                          <p:attrName>style.visibility</p:attrName>
                                        </p:attrNameLst>
                                      </p:cBhvr>
                                      <p:to>
                                        <p:strVal val="visible"/>
                                      </p:to>
                                    </p:set>
                                    <p:animEffect transition="in" filter="blinds(horizontal)">
                                      <p:cBhvr>
                                        <p:cTn id="12" dur="1000"/>
                                        <p:tgtEl>
                                          <p:spTgt spid="522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2227">
                                            <p:txEl>
                                              <p:pRg st="2" end="2"/>
                                            </p:txEl>
                                          </p:spTgt>
                                        </p:tgtEl>
                                        <p:attrNameLst>
                                          <p:attrName>style.visibility</p:attrName>
                                        </p:attrNameLst>
                                      </p:cBhvr>
                                      <p:to>
                                        <p:strVal val="visible"/>
                                      </p:to>
                                    </p:set>
                                    <p:animEffect transition="in" filter="blinds(horizontal)">
                                      <p:cBhvr>
                                        <p:cTn id="17" dur="1000"/>
                                        <p:tgtEl>
                                          <p:spTgt spid="522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algn="r" rtl="1"/>
            <a:r>
              <a:rPr lang="fa-IR" sz="4000">
                <a:cs typeface="B Titr" pitchFamily="2" charset="-78"/>
              </a:rPr>
              <a:t>اصطلاحات کلیدی برنامه ریزی استراتژیک</a:t>
            </a:r>
            <a:endParaRPr lang="en-US" sz="4000">
              <a:cs typeface="B Titr" pitchFamily="2" charset="-78"/>
            </a:endParaRPr>
          </a:p>
        </p:txBody>
      </p:sp>
      <p:sp>
        <p:nvSpPr>
          <p:cNvPr id="53251" name="Rectangle 3"/>
          <p:cNvSpPr>
            <a:spLocks noGrp="1" noChangeArrowheads="1"/>
          </p:cNvSpPr>
          <p:nvPr>
            <p:ph type="body" idx="1"/>
          </p:nvPr>
        </p:nvSpPr>
        <p:spPr>
          <a:xfrm>
            <a:off x="609600" y="1447800"/>
            <a:ext cx="8074025" cy="4800600"/>
          </a:xfrm>
        </p:spPr>
        <p:txBody>
          <a:bodyPr/>
          <a:lstStyle/>
          <a:p>
            <a:pPr algn="just" rtl="1">
              <a:lnSpc>
                <a:spcPct val="150000"/>
              </a:lnSpc>
            </a:pPr>
            <a:r>
              <a:rPr lang="fa-IR" b="1">
                <a:cs typeface="Tahoma" pitchFamily="34" charset="0"/>
              </a:rPr>
              <a:t>رسالت </a:t>
            </a:r>
            <a:r>
              <a:rPr lang="en-US" b="1">
                <a:cs typeface="Tahoma" pitchFamily="34" charset="0"/>
              </a:rPr>
              <a:t>(Mission) </a:t>
            </a:r>
            <a:r>
              <a:rPr lang="fa-IR" b="1">
                <a:cs typeface="Tahoma" pitchFamily="34" charset="0"/>
              </a:rPr>
              <a:t> </a:t>
            </a:r>
          </a:p>
          <a:p>
            <a:pPr algn="just" rtl="1">
              <a:lnSpc>
                <a:spcPct val="150000"/>
              </a:lnSpc>
            </a:pPr>
            <a:r>
              <a:rPr lang="fa-IR" b="1">
                <a:cs typeface="Tahoma" pitchFamily="34" charset="0"/>
              </a:rPr>
              <a:t>دور نما </a:t>
            </a:r>
            <a:r>
              <a:rPr lang="en-US" b="1">
                <a:cs typeface="Tahoma" pitchFamily="34" charset="0"/>
              </a:rPr>
              <a:t>(Vision)</a:t>
            </a:r>
            <a:r>
              <a:rPr lang="fa-IR" b="1">
                <a:cs typeface="Tahoma" pitchFamily="34" charset="0"/>
              </a:rPr>
              <a:t> </a:t>
            </a:r>
          </a:p>
          <a:p>
            <a:pPr algn="just" rtl="1">
              <a:lnSpc>
                <a:spcPct val="150000"/>
              </a:lnSpc>
            </a:pPr>
            <a:r>
              <a:rPr lang="fa-IR" b="1">
                <a:cs typeface="Tahoma" pitchFamily="34" charset="0"/>
              </a:rPr>
              <a:t>ارزش ها </a:t>
            </a:r>
            <a:r>
              <a:rPr lang="en-US" b="1">
                <a:cs typeface="Tahoma" pitchFamily="34" charset="0"/>
              </a:rPr>
              <a:t>(Values)</a:t>
            </a:r>
            <a:r>
              <a:rPr lang="fa-IR" b="1">
                <a:cs typeface="Tahoma" pitchFamily="34" charset="0"/>
              </a:rPr>
              <a:t> </a:t>
            </a:r>
          </a:p>
          <a:p>
            <a:pPr algn="just" rtl="1">
              <a:lnSpc>
                <a:spcPct val="150000"/>
              </a:lnSpc>
            </a:pPr>
            <a:r>
              <a:rPr lang="fa-IR" b="1">
                <a:cs typeface="Tahoma" pitchFamily="34" charset="0"/>
              </a:rPr>
              <a:t>اهداف </a:t>
            </a:r>
            <a:r>
              <a:rPr lang="en-US" b="1">
                <a:cs typeface="Tahoma" pitchFamily="34" charset="0"/>
              </a:rPr>
              <a:t>(Objectives)</a:t>
            </a:r>
            <a:r>
              <a:rPr lang="fa-IR" b="1">
                <a:cs typeface="Tahoma" pitchFamily="34" charset="0"/>
              </a:rPr>
              <a:t> </a:t>
            </a:r>
            <a:r>
              <a:rPr lang="en-US" b="1">
                <a:cs typeface="Tahoma" pitchFamily="34" charset="0"/>
              </a:rPr>
              <a:t>   </a:t>
            </a:r>
          </a:p>
          <a:p>
            <a:pPr algn="just" rtl="1">
              <a:lnSpc>
                <a:spcPct val="150000"/>
              </a:lnSpc>
            </a:pPr>
            <a:r>
              <a:rPr lang="fa-IR" b="1">
                <a:cs typeface="Tahoma" pitchFamily="34" charset="0"/>
              </a:rPr>
              <a:t>محیط </a:t>
            </a:r>
            <a:r>
              <a:rPr lang="en-US" b="1">
                <a:cs typeface="Tahoma" pitchFamily="34" charset="0"/>
              </a:rPr>
              <a:t>(Environment) </a:t>
            </a:r>
            <a:endParaRPr lang="fa-IR" b="1">
              <a:cs typeface="Tahoma" pitchFamily="34" charset="0"/>
            </a:endParaRPr>
          </a:p>
          <a:p>
            <a:pPr algn="just" rtl="1">
              <a:lnSpc>
                <a:spcPct val="120000"/>
              </a:lnSpc>
              <a:buFont typeface="Wingdings" pitchFamily="2" charset="2"/>
              <a:buNone/>
            </a:pPr>
            <a:endParaRPr lang="en-US" b="1">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blinds(horizontal)">
                                      <p:cBhvr>
                                        <p:cTn id="7" dur="1000"/>
                                        <p:tgtEl>
                                          <p:spTgt spid="532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3251">
                                            <p:txEl>
                                              <p:pRg st="1" end="1"/>
                                            </p:txEl>
                                          </p:spTgt>
                                        </p:tgtEl>
                                        <p:attrNameLst>
                                          <p:attrName>style.visibility</p:attrName>
                                        </p:attrNameLst>
                                      </p:cBhvr>
                                      <p:to>
                                        <p:strVal val="visible"/>
                                      </p:to>
                                    </p:set>
                                    <p:animEffect transition="in" filter="blinds(horizontal)">
                                      <p:cBhvr>
                                        <p:cTn id="12" dur="1000"/>
                                        <p:tgtEl>
                                          <p:spTgt spid="532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3251">
                                            <p:txEl>
                                              <p:pRg st="2" end="2"/>
                                            </p:txEl>
                                          </p:spTgt>
                                        </p:tgtEl>
                                        <p:attrNameLst>
                                          <p:attrName>style.visibility</p:attrName>
                                        </p:attrNameLst>
                                      </p:cBhvr>
                                      <p:to>
                                        <p:strVal val="visible"/>
                                      </p:to>
                                    </p:set>
                                    <p:animEffect transition="in" filter="blinds(horizontal)">
                                      <p:cBhvr>
                                        <p:cTn id="17" dur="1000"/>
                                        <p:tgtEl>
                                          <p:spTgt spid="532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3251">
                                            <p:txEl>
                                              <p:pRg st="3" end="3"/>
                                            </p:txEl>
                                          </p:spTgt>
                                        </p:tgtEl>
                                        <p:attrNameLst>
                                          <p:attrName>style.visibility</p:attrName>
                                        </p:attrNameLst>
                                      </p:cBhvr>
                                      <p:to>
                                        <p:strVal val="visible"/>
                                      </p:to>
                                    </p:set>
                                    <p:animEffect transition="in" filter="blinds(horizontal)">
                                      <p:cBhvr>
                                        <p:cTn id="22" dur="1000"/>
                                        <p:tgtEl>
                                          <p:spTgt spid="5325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3251">
                                            <p:txEl>
                                              <p:pRg st="4" end="4"/>
                                            </p:txEl>
                                          </p:spTgt>
                                        </p:tgtEl>
                                        <p:attrNameLst>
                                          <p:attrName>style.visibility</p:attrName>
                                        </p:attrNameLst>
                                      </p:cBhvr>
                                      <p:to>
                                        <p:strVal val="visible"/>
                                      </p:to>
                                    </p:set>
                                    <p:animEffect transition="in" filter="blinds(horizontal)">
                                      <p:cBhvr>
                                        <p:cTn id="27" dur="1000"/>
                                        <p:tgtEl>
                                          <p:spTgt spid="532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algn="r" rtl="1"/>
            <a:r>
              <a:rPr lang="fa-IR">
                <a:cs typeface="B Titr" pitchFamily="2" charset="-78"/>
              </a:rPr>
              <a:t>رسالت</a:t>
            </a:r>
            <a:endParaRPr lang="en-US">
              <a:cs typeface="B Titr" pitchFamily="2" charset="-78"/>
            </a:endParaRPr>
          </a:p>
        </p:txBody>
      </p:sp>
      <p:sp>
        <p:nvSpPr>
          <p:cNvPr id="74755" name="Rectangle 3"/>
          <p:cNvSpPr>
            <a:spLocks noGrp="1" noChangeArrowheads="1"/>
          </p:cNvSpPr>
          <p:nvPr>
            <p:ph type="body" idx="1"/>
          </p:nvPr>
        </p:nvSpPr>
        <p:spPr/>
        <p:txBody>
          <a:bodyPr>
            <a:normAutofit fontScale="92500" lnSpcReduction="20000"/>
          </a:bodyPr>
          <a:lstStyle/>
          <a:p>
            <a:pPr algn="just" rtl="1">
              <a:lnSpc>
                <a:spcPct val="150000"/>
              </a:lnSpc>
            </a:pPr>
            <a:r>
              <a:rPr lang="fa-IR" b="1" dirty="0">
                <a:cs typeface="B Zar" pitchFamily="2" charset="-78"/>
              </a:rPr>
              <a:t>رسالت در حقیقت بیانگر فلسفه </a:t>
            </a:r>
            <a:r>
              <a:rPr lang="fa-IR" b="1" dirty="0" smtClean="0">
                <a:cs typeface="B Zar" pitchFamily="2" charset="-78"/>
              </a:rPr>
              <a:t>وجودی(</a:t>
            </a:r>
            <a:r>
              <a:rPr lang="fa-IR" b="1" dirty="0" smtClean="0">
                <a:solidFill>
                  <a:srgbClr val="FF0000"/>
                </a:solidFill>
                <a:cs typeface="B Zar" pitchFamily="2" charset="-78"/>
              </a:rPr>
              <a:t>چرايي</a:t>
            </a:r>
            <a:r>
              <a:rPr lang="fa-IR" b="1" dirty="0" smtClean="0">
                <a:cs typeface="B Zar" pitchFamily="2" charset="-78"/>
              </a:rPr>
              <a:t>) </a:t>
            </a:r>
            <a:r>
              <a:rPr lang="fa-IR" b="1" dirty="0">
                <a:cs typeface="B Zar" pitchFamily="2" charset="-78"/>
              </a:rPr>
              <a:t>سازمان بوده و موید نقشی است که آن سازمان در جامعه به عهده </a:t>
            </a:r>
            <a:r>
              <a:rPr lang="fa-IR" b="1" dirty="0" smtClean="0">
                <a:cs typeface="B Zar" pitchFamily="2" charset="-78"/>
              </a:rPr>
              <a:t>دارد</a:t>
            </a:r>
          </a:p>
          <a:p>
            <a:pPr algn="just">
              <a:lnSpc>
                <a:spcPct val="150000"/>
              </a:lnSpc>
            </a:pPr>
            <a:r>
              <a:rPr lang="ar-SA" b="1" dirty="0" smtClean="0">
                <a:cs typeface="B Zar" pitchFamily="2" charset="-78"/>
              </a:rPr>
              <a:t>هر سازمان در پاسخ به يك سري </a:t>
            </a:r>
            <a:r>
              <a:rPr lang="ar-SA" b="1" dirty="0" smtClean="0">
                <a:solidFill>
                  <a:srgbClr val="FF0000"/>
                </a:solidFill>
                <a:cs typeface="B Zar" pitchFamily="2" charset="-78"/>
              </a:rPr>
              <a:t>نياز</a:t>
            </a:r>
            <a:r>
              <a:rPr lang="ar-SA" b="1" dirty="0" smtClean="0">
                <a:cs typeface="B Zar" pitchFamily="2" charset="-78"/>
              </a:rPr>
              <a:t> ايجاد ميشود و هدف آن رفع آن نياز مي باشد بنابراين قبل از هر اقدام بايد مشخص شود كه چه نيازهائي منجر به تشكيل سازمان گرديده است ؟!!!</a:t>
            </a:r>
            <a:endParaRPr lang="en-US" b="1" dirty="0">
              <a:cs typeface="B Zar" pitchFamily="2" charset="-78"/>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algn="r" rtl="1"/>
            <a:r>
              <a:rPr lang="fa-IR">
                <a:cs typeface="B Mitra" pitchFamily="2" charset="-78"/>
              </a:rPr>
              <a:t>بیانیه رسالت</a:t>
            </a:r>
            <a:r>
              <a:rPr lang="en-US">
                <a:cs typeface="B Mitra" pitchFamily="2" charset="-78"/>
              </a:rPr>
              <a:t> (Mission Statement) </a:t>
            </a:r>
          </a:p>
        </p:txBody>
      </p:sp>
      <p:sp>
        <p:nvSpPr>
          <p:cNvPr id="84997" name="Rectangle 5"/>
          <p:cNvSpPr>
            <a:spLocks noGrp="1" noChangeArrowheads="1"/>
          </p:cNvSpPr>
          <p:nvPr>
            <p:ph type="body" idx="1"/>
          </p:nvPr>
        </p:nvSpPr>
        <p:spPr>
          <a:xfrm>
            <a:off x="609600" y="1524000"/>
            <a:ext cx="7848600" cy="4495800"/>
          </a:xfrm>
          <a:noFill/>
          <a:ln/>
        </p:spPr>
        <p:txBody>
          <a:bodyPr/>
          <a:lstStyle/>
          <a:p>
            <a:pPr algn="just" rtl="1">
              <a:lnSpc>
                <a:spcPct val="130000"/>
              </a:lnSpc>
            </a:pPr>
            <a:r>
              <a:rPr lang="fa-IR" b="1" dirty="0">
                <a:cs typeface="B Mitra" pitchFamily="2" charset="-78"/>
              </a:rPr>
              <a:t>رسالت هر سازمان می بایست در قالب </a:t>
            </a:r>
            <a:r>
              <a:rPr lang="fa-IR" b="1" dirty="0">
                <a:solidFill>
                  <a:srgbClr val="FF0066"/>
                </a:solidFill>
                <a:cs typeface="B Mitra" pitchFamily="2" charset="-78"/>
              </a:rPr>
              <a:t>بیانیه رسالت</a:t>
            </a:r>
            <a:r>
              <a:rPr lang="fa-IR" b="1" dirty="0">
                <a:cs typeface="B Mitra" pitchFamily="2" charset="-78"/>
              </a:rPr>
              <a:t> که سندی مکتوب است متجلی گردد و </a:t>
            </a:r>
            <a:r>
              <a:rPr lang="fa-IR" b="1" dirty="0" smtClean="0">
                <a:cs typeface="B Mitra" pitchFamily="2" charset="-78"/>
              </a:rPr>
              <a:t>رویهم رفته </a:t>
            </a:r>
            <a:r>
              <a:rPr lang="fa-IR" b="1" dirty="0">
                <a:cs typeface="B Mitra" pitchFamily="2" charset="-78"/>
              </a:rPr>
              <a:t>شامل موارد زیر است:</a:t>
            </a:r>
          </a:p>
          <a:p>
            <a:pPr lvl="1" algn="just" rtl="1">
              <a:lnSpc>
                <a:spcPct val="110000"/>
              </a:lnSpc>
            </a:pPr>
            <a:r>
              <a:rPr lang="fa-IR" b="1" dirty="0">
                <a:cs typeface="B Mitra" pitchFamily="2" charset="-78"/>
              </a:rPr>
              <a:t> هویت سازمان</a:t>
            </a:r>
          </a:p>
          <a:p>
            <a:pPr lvl="1" algn="just" rtl="1">
              <a:lnSpc>
                <a:spcPct val="110000"/>
              </a:lnSpc>
            </a:pPr>
            <a:r>
              <a:rPr lang="fa-IR" b="1" dirty="0">
                <a:cs typeface="B Mitra" pitchFamily="2" charset="-78"/>
              </a:rPr>
              <a:t>طبیعت کار</a:t>
            </a:r>
          </a:p>
          <a:p>
            <a:pPr lvl="1" algn="just" rtl="1">
              <a:lnSpc>
                <a:spcPct val="110000"/>
              </a:lnSpc>
            </a:pPr>
            <a:r>
              <a:rPr lang="fa-IR" b="1" dirty="0">
                <a:cs typeface="B Mitra" pitchFamily="2" charset="-78"/>
              </a:rPr>
              <a:t>گیرندگان خدمات</a:t>
            </a:r>
          </a:p>
          <a:p>
            <a:pPr lvl="1" algn="just" rtl="1">
              <a:lnSpc>
                <a:spcPct val="110000"/>
              </a:lnSpc>
            </a:pPr>
            <a:r>
              <a:rPr lang="fa-IR" b="1" dirty="0">
                <a:cs typeface="B Mitra" pitchFamily="2" charset="-78"/>
              </a:rPr>
              <a:t>اصول و ارزش های سازمان</a:t>
            </a:r>
            <a:endParaRPr lang="en-US" b="1" dirty="0">
              <a:cs typeface="B Mitra" pitchFamily="2" charset="-78"/>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p:txBody>
          <a:bodyPr/>
          <a:lstStyle/>
          <a:p>
            <a:r>
              <a:rPr lang="fa-IR" b="1" dirty="0">
                <a:cs typeface="B Zar" pitchFamily="2" charset="-78"/>
              </a:rPr>
              <a:t>دورنما </a:t>
            </a:r>
            <a:r>
              <a:rPr lang="en-US" b="1" dirty="0">
                <a:cs typeface="B Zar" pitchFamily="2" charset="-78"/>
              </a:rPr>
              <a:t>Vision</a:t>
            </a:r>
          </a:p>
        </p:txBody>
      </p:sp>
      <p:sp>
        <p:nvSpPr>
          <p:cNvPr id="277507" name="Rectangle 3"/>
          <p:cNvSpPr>
            <a:spLocks noGrp="1" noChangeArrowheads="1"/>
          </p:cNvSpPr>
          <p:nvPr>
            <p:ph type="body" idx="1"/>
          </p:nvPr>
        </p:nvSpPr>
        <p:spPr/>
        <p:txBody>
          <a:bodyPr>
            <a:normAutofit fontScale="92500" lnSpcReduction="10000"/>
          </a:bodyPr>
          <a:lstStyle/>
          <a:p>
            <a:pPr>
              <a:lnSpc>
                <a:spcPct val="150000"/>
              </a:lnSpc>
            </a:pPr>
            <a:r>
              <a:rPr lang="fa-IR" b="1" dirty="0">
                <a:cs typeface="B Zar" pitchFamily="2" charset="-78"/>
              </a:rPr>
              <a:t>تصویر زنده ای از آینده سازمان را ارائه می دهد.</a:t>
            </a:r>
          </a:p>
          <a:p>
            <a:pPr>
              <a:lnSpc>
                <a:spcPct val="150000"/>
              </a:lnSpc>
            </a:pPr>
            <a:r>
              <a:rPr lang="ar-SA" b="1" dirty="0">
                <a:latin typeface="Arial" pitchFamily="34" charset="0"/>
                <a:cs typeface="B Zar" pitchFamily="2" charset="-78"/>
              </a:rPr>
              <a:t>به ت</a:t>
            </a:r>
            <a:r>
              <a:rPr lang="fa-IR" b="1" dirty="0">
                <a:latin typeface="Arial" pitchFamily="34" charset="0"/>
                <a:cs typeface="B Zar" pitchFamily="2" charset="-78"/>
              </a:rPr>
              <a:t>صویر</a:t>
            </a:r>
            <a:r>
              <a:rPr lang="ar-SA" b="1" dirty="0">
                <a:latin typeface="Arial" pitchFamily="34" charset="0"/>
                <a:cs typeface="B Zar" pitchFamily="2" charset="-78"/>
              </a:rPr>
              <a:t> كشيدن تحقق آرمان ، روياها و اهداف را </a:t>
            </a:r>
            <a:r>
              <a:rPr lang="fa-IR" b="1" dirty="0">
                <a:latin typeface="Arial" pitchFamily="34" charset="0"/>
                <a:cs typeface="B Zar" pitchFamily="2" charset="-78"/>
              </a:rPr>
              <a:t>دورنما می گویند.</a:t>
            </a:r>
            <a:r>
              <a:rPr lang="ar-SA" b="1" dirty="0">
                <a:latin typeface="Arial" pitchFamily="34" charset="0"/>
                <a:cs typeface="B Zar" pitchFamily="2" charset="-78"/>
              </a:rPr>
              <a:t> </a:t>
            </a:r>
          </a:p>
          <a:p>
            <a:pPr>
              <a:lnSpc>
                <a:spcPct val="150000"/>
              </a:lnSpc>
              <a:buNone/>
            </a:pPr>
            <a:r>
              <a:rPr lang="ar-SA" b="1" i="1" dirty="0">
                <a:latin typeface="Arial" pitchFamily="34" charset="0"/>
                <a:cs typeface="B Zar" pitchFamily="2" charset="-78"/>
              </a:rPr>
              <a:t>مثال</a:t>
            </a:r>
            <a:r>
              <a:rPr lang="fa-IR" b="1" i="1" dirty="0">
                <a:latin typeface="Arial" pitchFamily="34" charset="0"/>
                <a:cs typeface="B Zar" pitchFamily="2" charset="-78"/>
              </a:rPr>
              <a:t>:</a:t>
            </a:r>
          </a:p>
          <a:p>
            <a:pPr>
              <a:lnSpc>
                <a:spcPct val="150000"/>
              </a:lnSpc>
              <a:buClr>
                <a:schemeClr val="tx1"/>
              </a:buClr>
              <a:buFont typeface="Wingdings" pitchFamily="2" charset="2"/>
              <a:buChar char="E"/>
            </a:pPr>
            <a:r>
              <a:rPr lang="ar-SA" b="1" dirty="0">
                <a:latin typeface="Arial" pitchFamily="34" charset="0"/>
                <a:cs typeface="B Zar" pitchFamily="2" charset="-78"/>
              </a:rPr>
              <a:t>ما ميخواهيم بهترين باشيم </a:t>
            </a:r>
            <a:r>
              <a:rPr lang="fa-IR" b="1" dirty="0" smtClean="0">
                <a:latin typeface="Arial" pitchFamily="34" charset="0"/>
                <a:cs typeface="B Zar" pitchFamily="2" charset="-78"/>
              </a:rPr>
              <a:t>.</a:t>
            </a:r>
            <a:endParaRPr lang="ar-SA" b="1" dirty="0">
              <a:latin typeface="Arial" pitchFamily="34" charset="0"/>
              <a:cs typeface="B Zar" pitchFamily="2" charset="-78"/>
            </a:endParaRPr>
          </a:p>
          <a:p>
            <a:pPr>
              <a:lnSpc>
                <a:spcPct val="150000"/>
              </a:lnSpc>
              <a:buClr>
                <a:schemeClr val="tx1"/>
              </a:buClr>
              <a:buFont typeface="Wingdings" pitchFamily="2" charset="2"/>
              <a:buChar char="E"/>
            </a:pPr>
            <a:r>
              <a:rPr lang="ar-SA" b="1" dirty="0">
                <a:latin typeface="Arial" pitchFamily="34" charset="0"/>
                <a:cs typeface="B Zar" pitchFamily="2" charset="-78"/>
              </a:rPr>
              <a:t>ما مصمم هستيم </a:t>
            </a:r>
            <a:r>
              <a:rPr lang="fa-IR" b="1" dirty="0">
                <a:latin typeface="Arial" pitchFamily="34" charset="0"/>
                <a:cs typeface="B Zar" pitchFamily="2" charset="-78"/>
              </a:rPr>
              <a:t>الگو</a:t>
            </a:r>
            <a:r>
              <a:rPr lang="ar-SA" b="1" dirty="0">
                <a:latin typeface="Arial" pitchFamily="34" charset="0"/>
                <a:cs typeface="B Zar" pitchFamily="2" charset="-78"/>
              </a:rPr>
              <a:t> </a:t>
            </a:r>
            <a:r>
              <a:rPr lang="ar-SA" b="1" dirty="0" smtClean="0">
                <a:latin typeface="Arial" pitchFamily="34" charset="0"/>
                <a:cs typeface="B Zar" pitchFamily="2" charset="-78"/>
              </a:rPr>
              <a:t>باشيم</a:t>
            </a:r>
            <a:r>
              <a:rPr lang="fa-IR" b="1" dirty="0" smtClean="0">
                <a:latin typeface="Arial" pitchFamily="34" charset="0"/>
                <a:cs typeface="B Zar" pitchFamily="2" charset="-78"/>
              </a:rPr>
              <a:t>.</a:t>
            </a:r>
            <a:endParaRPr lang="en-US" b="1" dirty="0">
              <a:latin typeface="Arial" pitchFamily="34" charset="0"/>
              <a:cs typeface="B Zar" pitchFamily="2" charset="-78"/>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1602" name="Rectangle 2"/>
          <p:cNvSpPr>
            <a:spLocks noGrp="1" noChangeArrowheads="1"/>
          </p:cNvSpPr>
          <p:nvPr>
            <p:ph type="title"/>
          </p:nvPr>
        </p:nvSpPr>
        <p:spPr/>
        <p:txBody>
          <a:bodyPr/>
          <a:lstStyle/>
          <a:p>
            <a:r>
              <a:rPr lang="fa-IR" dirty="0">
                <a:cs typeface="B Zar" pitchFamily="2" charset="-78"/>
              </a:rPr>
              <a:t>ویژگیهای دورنمای خوب</a:t>
            </a:r>
            <a:endParaRPr lang="en-US" dirty="0">
              <a:cs typeface="B Zar" pitchFamily="2" charset="-78"/>
            </a:endParaRPr>
          </a:p>
        </p:txBody>
      </p:sp>
      <p:sp>
        <p:nvSpPr>
          <p:cNvPr id="281603" name="Rectangle 3"/>
          <p:cNvSpPr>
            <a:spLocks noGrp="1" noChangeArrowheads="1"/>
          </p:cNvSpPr>
          <p:nvPr>
            <p:ph type="body" idx="1"/>
          </p:nvPr>
        </p:nvSpPr>
        <p:spPr/>
        <p:txBody>
          <a:bodyPr>
            <a:normAutofit fontScale="92500" lnSpcReduction="10000"/>
          </a:bodyPr>
          <a:lstStyle/>
          <a:p>
            <a:pPr>
              <a:lnSpc>
                <a:spcPct val="150000"/>
              </a:lnSpc>
            </a:pPr>
            <a:r>
              <a:rPr lang="fa-IR" b="1" dirty="0">
                <a:cs typeface="B Zar" pitchFamily="2" charset="-78"/>
              </a:rPr>
              <a:t>قابل درک باشد.</a:t>
            </a:r>
          </a:p>
          <a:p>
            <a:pPr>
              <a:lnSpc>
                <a:spcPct val="150000"/>
              </a:lnSpc>
            </a:pPr>
            <a:r>
              <a:rPr lang="fa-IR" b="1" dirty="0">
                <a:cs typeface="B Zar" pitchFamily="2" charset="-78"/>
              </a:rPr>
              <a:t>خلاصه و جامع باشد.</a:t>
            </a:r>
          </a:p>
          <a:p>
            <a:pPr>
              <a:lnSpc>
                <a:spcPct val="150000"/>
              </a:lnSpc>
            </a:pPr>
            <a:r>
              <a:rPr lang="fa-IR" b="1" dirty="0">
                <a:cs typeface="B Zar" pitchFamily="2" charset="-78"/>
              </a:rPr>
              <a:t>دشوار و الهام بخش ولی دست یافتنی باشد.</a:t>
            </a:r>
          </a:p>
          <a:p>
            <a:pPr>
              <a:lnSpc>
                <a:spcPct val="150000"/>
              </a:lnSpc>
            </a:pPr>
            <a:r>
              <a:rPr lang="fa-IR" b="1" dirty="0">
                <a:cs typeface="B Zar" pitchFamily="2" charset="-78"/>
              </a:rPr>
              <a:t>متعالی ولی ملموس باشد.</a:t>
            </a:r>
          </a:p>
          <a:p>
            <a:pPr>
              <a:lnSpc>
                <a:spcPct val="150000"/>
              </a:lnSpc>
            </a:pPr>
            <a:r>
              <a:rPr lang="fa-IR" b="1" dirty="0">
                <a:cs typeface="B Zar" pitchFamily="2" charset="-78"/>
              </a:rPr>
              <a:t>جهت گیری و مقصد نهایی را به روشنی نشان دهد.</a:t>
            </a:r>
          </a:p>
          <a:p>
            <a:pPr>
              <a:lnSpc>
                <a:spcPct val="150000"/>
              </a:lnSpc>
            </a:pPr>
            <a:r>
              <a:rPr lang="fa-IR" b="1" dirty="0">
                <a:cs typeface="B Zar" pitchFamily="2" charset="-78"/>
              </a:rPr>
              <a:t>ضمن برخورداری از ثبات قابل تجدید نظر باشد.</a:t>
            </a:r>
            <a:endParaRPr lang="en-US" b="1" dirty="0">
              <a:cs typeface="B Zar" pitchFamily="2" charset="-78"/>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482" name="Picture 4" descr="2"/>
          <p:cNvPicPr>
            <a:picLocks noChangeAspect="1" noChangeArrowheads="1"/>
          </p:cNvPicPr>
          <p:nvPr/>
        </p:nvPicPr>
        <p:blipFill>
          <a:blip r:embed="rId2" cstate="print"/>
          <a:srcRect r="56694" b="46066"/>
          <a:stretch>
            <a:fillRect/>
          </a:stretch>
        </p:blipFill>
        <p:spPr bwMode="auto">
          <a:xfrm rot="2798351">
            <a:off x="2082800" y="930275"/>
            <a:ext cx="4754563" cy="5014913"/>
          </a:xfrm>
          <a:prstGeom prst="rect">
            <a:avLst/>
          </a:prstGeom>
          <a:noFill/>
          <a:ln w="9525">
            <a:noFill/>
            <a:miter lim="800000"/>
            <a:headEnd/>
            <a:tailEnd/>
          </a:ln>
        </p:spPr>
      </p:pic>
      <p:sp>
        <p:nvSpPr>
          <p:cNvPr id="20483" name="Rectangle 6"/>
          <p:cNvSpPr>
            <a:spLocks noChangeArrowheads="1"/>
          </p:cNvSpPr>
          <p:nvPr/>
        </p:nvSpPr>
        <p:spPr bwMode="auto">
          <a:xfrm>
            <a:off x="2339975" y="2228850"/>
            <a:ext cx="2378075" cy="2743200"/>
          </a:xfrm>
          <a:prstGeom prst="rect">
            <a:avLst/>
          </a:prstGeom>
          <a:noFill/>
          <a:ln w="9525">
            <a:noFill/>
            <a:miter lim="800000"/>
            <a:headEnd/>
            <a:tailEnd/>
          </a:ln>
        </p:spPr>
        <p:txBody>
          <a:bodyPr lIns="0" tIns="0" rIns="44436" bIns="0" anchor="ctr">
            <a:spAutoFit/>
          </a:bodyPr>
          <a:lstStyle/>
          <a:p>
            <a:pPr algn="ctr">
              <a:buFontTx/>
              <a:buNone/>
            </a:pPr>
            <a:r>
              <a:rPr lang="ar-SA" sz="1500" b="1">
                <a:solidFill>
                  <a:schemeClr val="tx1"/>
                </a:solidFill>
              </a:rPr>
              <a:t>وقتي که ديگران خشمگين هستند تنفر دارند انتقاد مي کنند يا مهاجم به نظر مي رسند مي توانم آن لحظه آنان را چنان که به نظر مي رسند ببينم و يا هراسيده و نياز مند کمک به عشق. وقتي که با خشم نفرت انتقاد و تهاجم واکنش نشان ندهم آنگاه مي توانم به درون خود روم و برکت عشق خويش را دريابم.بدين سان مي توانم برگزينم که با عشق و</a:t>
            </a:r>
            <a:r>
              <a:rPr lang="en-US" sz="1500" b="1">
                <a:solidFill>
                  <a:schemeClr val="tx1"/>
                </a:solidFill>
              </a:rPr>
              <a:t> </a:t>
            </a:r>
            <a:r>
              <a:rPr lang="ar-SA" sz="1500" b="1">
                <a:solidFill>
                  <a:schemeClr val="tx1"/>
                </a:solidFill>
              </a:rPr>
              <a:t>مهرباني ونه از ديدگاه ترس واکنش نشان دهم </a:t>
            </a:r>
            <a:r>
              <a:rPr lang="en-US" sz="1500" b="1">
                <a:solidFill>
                  <a:schemeClr val="tx1"/>
                </a:solidFill>
              </a:rPr>
              <a:t>.</a:t>
            </a:r>
            <a:endParaRPr lang="ar-SA" sz="1500" b="1">
              <a:solidFill>
                <a:schemeClr val="tx1"/>
              </a:solidFill>
            </a:endParaRPr>
          </a:p>
        </p:txBody>
      </p:sp>
      <p:pic>
        <p:nvPicPr>
          <p:cNvPr id="20484" name="Picture 7" descr="1"/>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pic>
        <p:nvPicPr>
          <p:cNvPr id="20485" name="Picture 8" descr="Darush"/>
          <p:cNvPicPr>
            <a:picLocks noChangeAspect="1" noChangeArrowheads="1"/>
          </p:cNvPicPr>
          <p:nvPr/>
        </p:nvPicPr>
        <p:blipFill>
          <a:blip r:embed="rId4" cstate="print"/>
          <a:srcRect/>
          <a:stretch>
            <a:fillRect/>
          </a:stretch>
        </p:blipFill>
        <p:spPr bwMode="auto">
          <a:xfrm>
            <a:off x="0" y="0"/>
            <a:ext cx="1992313" cy="23764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algn="r" rtl="1"/>
            <a:r>
              <a:rPr lang="fa-IR">
                <a:cs typeface="B Titr" pitchFamily="2" charset="-78"/>
              </a:rPr>
              <a:t>اهداف</a:t>
            </a:r>
            <a:endParaRPr lang="en-US">
              <a:cs typeface="B Titr" pitchFamily="2" charset="-78"/>
            </a:endParaRPr>
          </a:p>
        </p:txBody>
      </p:sp>
      <p:sp>
        <p:nvSpPr>
          <p:cNvPr id="96259" name="Rectangle 3"/>
          <p:cNvSpPr>
            <a:spLocks noGrp="1" noChangeArrowheads="1"/>
          </p:cNvSpPr>
          <p:nvPr>
            <p:ph type="body" idx="1"/>
          </p:nvPr>
        </p:nvSpPr>
        <p:spPr/>
        <p:txBody>
          <a:bodyPr/>
          <a:lstStyle/>
          <a:p>
            <a:pPr algn="just" rtl="1">
              <a:lnSpc>
                <a:spcPct val="150000"/>
              </a:lnSpc>
            </a:pPr>
            <a:r>
              <a:rPr lang="fa-IR" b="1">
                <a:cs typeface="B Zar" pitchFamily="2" charset="-78"/>
              </a:rPr>
              <a:t>اهداف عبارتند از نقاط مطلوبی که سازمان تمایل به دستیابی به آنها را دارد </a:t>
            </a:r>
            <a:endParaRPr lang="en-US" b="1">
              <a:cs typeface="B Zar" pitchFamily="2" charset="-78"/>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457200" y="122238"/>
            <a:ext cx="7543800" cy="866775"/>
          </a:xfrm>
        </p:spPr>
        <p:txBody>
          <a:bodyPr/>
          <a:lstStyle/>
          <a:p>
            <a:pPr algn="r" rtl="1"/>
            <a:r>
              <a:rPr lang="fa-IR" sz="3200">
                <a:cs typeface="B Titr" pitchFamily="2" charset="-78"/>
              </a:rPr>
              <a:t> ویژگی اهداف استراتژیک</a:t>
            </a:r>
            <a:endParaRPr lang="en-US" sz="3200">
              <a:cs typeface="B Titr" pitchFamily="2" charset="-78"/>
            </a:endParaRPr>
          </a:p>
        </p:txBody>
      </p:sp>
      <p:sp>
        <p:nvSpPr>
          <p:cNvPr id="97297" name="Rectangle 17"/>
          <p:cNvSpPr>
            <a:spLocks noChangeArrowheads="1"/>
          </p:cNvSpPr>
          <p:nvPr/>
        </p:nvSpPr>
        <p:spPr bwMode="auto">
          <a:xfrm>
            <a:off x="6553200" y="1447800"/>
            <a:ext cx="2133600" cy="990600"/>
          </a:xfrm>
          <a:prstGeom prst="rect">
            <a:avLst/>
          </a:prstGeom>
          <a:solidFill>
            <a:schemeClr val="accent1"/>
          </a:solidFill>
          <a:ln w="9525">
            <a:miter lim="800000"/>
            <a:headEnd/>
            <a:tailEnd/>
          </a:ln>
          <a:effectLst/>
          <a:scene3d>
            <a:camera prst="legacyPerspectiveBottomLeft"/>
            <a:lightRig rig="legacyFlat3" dir="t"/>
          </a:scene3d>
          <a:sp3d extrusionH="887400" prstMaterial="legacyMatte">
            <a:bevelT w="13500" h="13500" prst="angle"/>
            <a:bevelB w="13500" h="13500" prst="angle"/>
            <a:extrusionClr>
              <a:schemeClr val="accent1"/>
            </a:extrusionClr>
          </a:sp3d>
        </p:spPr>
        <p:txBody>
          <a:bodyPr wrap="none" anchor="ctr">
            <a:flatTx/>
          </a:bodyPr>
          <a:lstStyle/>
          <a:p>
            <a:pPr algn="r"/>
            <a:r>
              <a:rPr lang="fa-IR" b="1">
                <a:cs typeface="B Zar" pitchFamily="2" charset="-78"/>
              </a:rPr>
              <a:t>چالشی باشد </a:t>
            </a:r>
          </a:p>
          <a:p>
            <a:pPr algn="r"/>
            <a:r>
              <a:rPr lang="fa-IR" b="1">
                <a:cs typeface="B Zar" pitchFamily="2" charset="-78"/>
              </a:rPr>
              <a:t>اما غیر ممکن نباشد</a:t>
            </a:r>
            <a:endParaRPr lang="en-US" b="1">
              <a:cs typeface="B Zar" pitchFamily="2" charset="-78"/>
            </a:endParaRPr>
          </a:p>
        </p:txBody>
      </p:sp>
      <p:sp>
        <p:nvSpPr>
          <p:cNvPr id="97298" name="Rectangle 18"/>
          <p:cNvSpPr>
            <a:spLocks noChangeArrowheads="1"/>
          </p:cNvSpPr>
          <p:nvPr/>
        </p:nvSpPr>
        <p:spPr bwMode="auto">
          <a:xfrm>
            <a:off x="5486400" y="2209800"/>
            <a:ext cx="2133600" cy="990600"/>
          </a:xfrm>
          <a:prstGeom prst="rect">
            <a:avLst/>
          </a:prstGeom>
          <a:solidFill>
            <a:schemeClr val="accent1"/>
          </a:solidFill>
          <a:ln w="9525">
            <a:miter lim="800000"/>
            <a:headEnd/>
            <a:tailEnd/>
          </a:ln>
          <a:effectLst/>
          <a:scene3d>
            <a:camera prst="legacyPerspectiveBottomLeft"/>
            <a:lightRig rig="legacyFlat3" dir="t"/>
          </a:scene3d>
          <a:sp3d extrusionH="887400" prstMaterial="legacyMatte">
            <a:bevelT w="13500" h="13500" prst="angle"/>
            <a:bevelB w="13500" h="13500" prst="angle"/>
            <a:extrusionClr>
              <a:schemeClr val="accent1"/>
            </a:extrusionClr>
          </a:sp3d>
        </p:spPr>
        <p:txBody>
          <a:bodyPr wrap="none" anchor="ctr">
            <a:flatTx/>
          </a:bodyPr>
          <a:lstStyle/>
          <a:p>
            <a:pPr algn="r"/>
            <a:r>
              <a:rPr lang="fa-IR" b="1">
                <a:cs typeface="B Zar" pitchFamily="2" charset="-78"/>
              </a:rPr>
              <a:t>به همه کارکنان </a:t>
            </a:r>
          </a:p>
          <a:p>
            <a:pPr algn="r"/>
            <a:r>
              <a:rPr lang="fa-IR" b="1">
                <a:cs typeface="B Zar" pitchFamily="2" charset="-78"/>
              </a:rPr>
              <a:t>مربوط گردد</a:t>
            </a:r>
            <a:endParaRPr lang="en-US" b="1">
              <a:cs typeface="B Zar" pitchFamily="2" charset="-78"/>
            </a:endParaRPr>
          </a:p>
        </p:txBody>
      </p:sp>
      <p:sp>
        <p:nvSpPr>
          <p:cNvPr id="97299" name="Rectangle 19"/>
          <p:cNvSpPr>
            <a:spLocks noChangeArrowheads="1"/>
          </p:cNvSpPr>
          <p:nvPr/>
        </p:nvSpPr>
        <p:spPr bwMode="auto">
          <a:xfrm>
            <a:off x="4724400" y="2971800"/>
            <a:ext cx="2133600" cy="990600"/>
          </a:xfrm>
          <a:prstGeom prst="rect">
            <a:avLst/>
          </a:prstGeom>
          <a:solidFill>
            <a:schemeClr val="accent1"/>
          </a:solidFill>
          <a:ln w="9525">
            <a:miter lim="800000"/>
            <a:headEnd/>
            <a:tailEnd/>
          </a:ln>
          <a:effectLst/>
          <a:scene3d>
            <a:camera prst="legacyPerspectiveBottomLeft"/>
            <a:lightRig rig="legacyFlat3" dir="t"/>
          </a:scene3d>
          <a:sp3d extrusionH="887400" prstMaterial="legacyMatte">
            <a:bevelT w="13500" h="13500" prst="angle"/>
            <a:bevelB w="13500" h="13500" prst="angle"/>
            <a:extrusionClr>
              <a:schemeClr val="accent1"/>
            </a:extrusionClr>
          </a:sp3d>
        </p:spPr>
        <p:txBody>
          <a:bodyPr wrap="none" anchor="ctr">
            <a:flatTx/>
          </a:bodyPr>
          <a:lstStyle/>
          <a:p>
            <a:pPr algn="r"/>
            <a:r>
              <a:rPr lang="fa-IR" b="1">
                <a:cs typeface="B Zar" pitchFamily="2" charset="-78"/>
              </a:rPr>
              <a:t>در فرایند ارزیابی</a:t>
            </a:r>
          </a:p>
          <a:p>
            <a:pPr algn="r"/>
            <a:r>
              <a:rPr lang="fa-IR" b="1">
                <a:cs typeface="B Zar" pitchFamily="2" charset="-78"/>
              </a:rPr>
              <a:t>کارکنان استفاده </a:t>
            </a:r>
          </a:p>
          <a:p>
            <a:pPr algn="r"/>
            <a:r>
              <a:rPr lang="fa-IR" b="1">
                <a:cs typeface="B Zar" pitchFamily="2" charset="-78"/>
              </a:rPr>
              <a:t>نشود</a:t>
            </a:r>
            <a:endParaRPr lang="en-US" b="1">
              <a:cs typeface="B Zar" pitchFamily="2" charset="-78"/>
            </a:endParaRPr>
          </a:p>
        </p:txBody>
      </p:sp>
      <p:sp>
        <p:nvSpPr>
          <p:cNvPr id="97300" name="Rectangle 20"/>
          <p:cNvSpPr>
            <a:spLocks noChangeArrowheads="1"/>
          </p:cNvSpPr>
          <p:nvPr/>
        </p:nvSpPr>
        <p:spPr bwMode="auto">
          <a:xfrm>
            <a:off x="3886200" y="3733800"/>
            <a:ext cx="2133600" cy="990600"/>
          </a:xfrm>
          <a:prstGeom prst="rect">
            <a:avLst/>
          </a:prstGeom>
          <a:solidFill>
            <a:schemeClr val="accent1"/>
          </a:solidFill>
          <a:ln w="9525">
            <a:miter lim="800000"/>
            <a:headEnd/>
            <a:tailEnd/>
          </a:ln>
          <a:effectLst/>
          <a:scene3d>
            <a:camera prst="legacyPerspectiveBottomLeft"/>
            <a:lightRig rig="legacyFlat3" dir="t"/>
          </a:scene3d>
          <a:sp3d extrusionH="887400" prstMaterial="legacyMatte">
            <a:bevelT w="13500" h="13500" prst="angle"/>
            <a:bevelB w="13500" h="13500" prst="angle"/>
            <a:extrusionClr>
              <a:schemeClr val="accent1"/>
            </a:extrusionClr>
          </a:sp3d>
        </p:spPr>
        <p:txBody>
          <a:bodyPr wrap="none" anchor="ctr">
            <a:flatTx/>
          </a:bodyPr>
          <a:lstStyle/>
          <a:p>
            <a:pPr algn="r"/>
            <a:r>
              <a:rPr lang="fa-IR" b="1">
                <a:cs typeface="B Zar" pitchFamily="2" charset="-78"/>
              </a:rPr>
              <a:t>با رسالت و دورنما</a:t>
            </a:r>
          </a:p>
          <a:p>
            <a:pPr algn="r"/>
            <a:r>
              <a:rPr lang="fa-IR" b="1">
                <a:cs typeface="B Zar" pitchFamily="2" charset="-78"/>
              </a:rPr>
              <a:t>همخوان باشد</a:t>
            </a:r>
            <a:endParaRPr lang="en-US" b="1">
              <a:cs typeface="B Zar" pitchFamily="2" charset="-78"/>
            </a:endParaRPr>
          </a:p>
        </p:txBody>
      </p:sp>
      <p:sp>
        <p:nvSpPr>
          <p:cNvPr id="97301" name="Rectangle 21"/>
          <p:cNvSpPr>
            <a:spLocks noChangeArrowheads="1"/>
          </p:cNvSpPr>
          <p:nvPr/>
        </p:nvSpPr>
        <p:spPr bwMode="auto">
          <a:xfrm>
            <a:off x="2590800" y="4419600"/>
            <a:ext cx="2133600" cy="990600"/>
          </a:xfrm>
          <a:prstGeom prst="rect">
            <a:avLst/>
          </a:prstGeom>
          <a:solidFill>
            <a:schemeClr val="accent1"/>
          </a:solidFill>
          <a:ln w="9525">
            <a:miter lim="800000"/>
            <a:headEnd/>
            <a:tailEnd/>
          </a:ln>
          <a:effectLst/>
          <a:scene3d>
            <a:camera prst="legacyPerspectiveBottomLeft"/>
            <a:lightRig rig="legacyFlat3" dir="t"/>
          </a:scene3d>
          <a:sp3d extrusionH="887400" prstMaterial="legacyMatte">
            <a:bevelT w="13500" h="13500" prst="angle"/>
            <a:bevelB w="13500" h="13500" prst="angle"/>
            <a:extrusionClr>
              <a:schemeClr val="accent1"/>
            </a:extrusionClr>
          </a:sp3d>
        </p:spPr>
        <p:txBody>
          <a:bodyPr wrap="none" anchor="ctr">
            <a:flatTx/>
          </a:bodyPr>
          <a:lstStyle/>
          <a:p>
            <a:pPr algn="r"/>
            <a:r>
              <a:rPr lang="fa-IR" b="1">
                <a:cs typeface="B Zar" pitchFamily="2" charset="-78"/>
              </a:rPr>
              <a:t>ساده بیان شود</a:t>
            </a:r>
            <a:endParaRPr lang="en-US" b="1">
              <a:cs typeface="B Zar" pitchFamily="2" charset="-78"/>
            </a:endParaRPr>
          </a:p>
        </p:txBody>
      </p:sp>
      <p:sp>
        <p:nvSpPr>
          <p:cNvPr id="97302" name="Rectangle 22"/>
          <p:cNvSpPr>
            <a:spLocks noChangeArrowheads="1"/>
          </p:cNvSpPr>
          <p:nvPr/>
        </p:nvSpPr>
        <p:spPr bwMode="auto">
          <a:xfrm>
            <a:off x="1371600" y="5029200"/>
            <a:ext cx="2133600" cy="990600"/>
          </a:xfrm>
          <a:prstGeom prst="rect">
            <a:avLst/>
          </a:prstGeom>
          <a:solidFill>
            <a:schemeClr val="accent1"/>
          </a:solidFill>
          <a:ln w="9525">
            <a:miter lim="800000"/>
            <a:headEnd/>
            <a:tailEnd/>
          </a:ln>
          <a:effectLst/>
          <a:scene3d>
            <a:camera prst="legacyPerspectiveBottomLeft"/>
            <a:lightRig rig="legacyFlat3" dir="t"/>
          </a:scene3d>
          <a:sp3d extrusionH="887400" prstMaterial="legacyMatte">
            <a:bevelT w="13500" h="13500" prst="angle"/>
            <a:bevelB w="13500" h="13500" prst="angle"/>
            <a:extrusionClr>
              <a:schemeClr val="accent1"/>
            </a:extrusionClr>
          </a:sp3d>
        </p:spPr>
        <p:txBody>
          <a:bodyPr wrap="none" anchor="ctr">
            <a:flatTx/>
          </a:bodyPr>
          <a:lstStyle/>
          <a:p>
            <a:pPr algn="r"/>
            <a:r>
              <a:rPr lang="fa-IR" b="1">
                <a:cs typeface="B Zar" pitchFamily="2" charset="-78"/>
              </a:rPr>
              <a:t>محدود کننده نباشد</a:t>
            </a:r>
            <a:endParaRPr lang="en-US" b="1">
              <a:cs typeface="B Zar" pitchFamily="2" charset="-78"/>
            </a:endParaRPr>
          </a:p>
        </p:txBody>
      </p:sp>
      <p:sp>
        <p:nvSpPr>
          <p:cNvPr id="97303" name="Rectangle 23"/>
          <p:cNvSpPr>
            <a:spLocks noChangeArrowheads="1"/>
          </p:cNvSpPr>
          <p:nvPr/>
        </p:nvSpPr>
        <p:spPr bwMode="auto">
          <a:xfrm>
            <a:off x="228600" y="5715000"/>
            <a:ext cx="2133600" cy="990600"/>
          </a:xfrm>
          <a:prstGeom prst="rect">
            <a:avLst/>
          </a:prstGeom>
          <a:solidFill>
            <a:schemeClr val="accent1"/>
          </a:solidFill>
          <a:ln w="9525">
            <a:miter lim="800000"/>
            <a:headEnd/>
            <a:tailEnd/>
          </a:ln>
          <a:effectLst/>
          <a:scene3d>
            <a:camera prst="legacyPerspectiveBottomLeft"/>
            <a:lightRig rig="legacyFlat3" dir="t"/>
          </a:scene3d>
          <a:sp3d extrusionH="887400" prstMaterial="legacyMatte">
            <a:bevelT w="13500" h="13500" prst="angle"/>
            <a:bevelB w="13500" h="13500" prst="angle"/>
            <a:extrusionClr>
              <a:schemeClr val="accent1"/>
            </a:extrusionClr>
          </a:sp3d>
        </p:spPr>
        <p:txBody>
          <a:bodyPr wrap="none" anchor="ctr">
            <a:flatTx/>
          </a:bodyPr>
          <a:lstStyle/>
          <a:p>
            <a:pPr algn="r"/>
            <a:r>
              <a:rPr lang="fa-IR" b="1">
                <a:cs typeface="B Zar" pitchFamily="2" charset="-78"/>
              </a:rPr>
              <a:t>تعداد آنها کم باشد</a:t>
            </a:r>
            <a:endParaRPr lang="en-US" b="1">
              <a:cs typeface="B Zar"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7297"/>
                                        </p:tgtEl>
                                        <p:attrNameLst>
                                          <p:attrName>style.visibility</p:attrName>
                                        </p:attrNameLst>
                                      </p:cBhvr>
                                      <p:to>
                                        <p:strVal val="visible"/>
                                      </p:to>
                                    </p:set>
                                    <p:animEffect transition="in" filter="blinds(horizontal)">
                                      <p:cBhvr>
                                        <p:cTn id="7" dur="500"/>
                                        <p:tgtEl>
                                          <p:spTgt spid="9729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7298"/>
                                        </p:tgtEl>
                                        <p:attrNameLst>
                                          <p:attrName>style.visibility</p:attrName>
                                        </p:attrNameLst>
                                      </p:cBhvr>
                                      <p:to>
                                        <p:strVal val="visible"/>
                                      </p:to>
                                    </p:set>
                                    <p:animEffect transition="in" filter="box(in)">
                                      <p:cBhvr>
                                        <p:cTn id="12" dur="500"/>
                                        <p:tgtEl>
                                          <p:spTgt spid="97298"/>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97299"/>
                                        </p:tgtEl>
                                        <p:attrNameLst>
                                          <p:attrName>style.visibility</p:attrName>
                                        </p:attrNameLst>
                                      </p:cBhvr>
                                      <p:to>
                                        <p:strVal val="visible"/>
                                      </p:to>
                                    </p:set>
                                    <p:animEffect transition="in" filter="box(in)">
                                      <p:cBhvr>
                                        <p:cTn id="17" dur="500"/>
                                        <p:tgtEl>
                                          <p:spTgt spid="97299"/>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97300"/>
                                        </p:tgtEl>
                                        <p:attrNameLst>
                                          <p:attrName>style.visibility</p:attrName>
                                        </p:attrNameLst>
                                      </p:cBhvr>
                                      <p:to>
                                        <p:strVal val="visible"/>
                                      </p:to>
                                    </p:set>
                                    <p:animEffect transition="in" filter="box(in)">
                                      <p:cBhvr>
                                        <p:cTn id="22" dur="500"/>
                                        <p:tgtEl>
                                          <p:spTgt spid="97300"/>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97301"/>
                                        </p:tgtEl>
                                        <p:attrNameLst>
                                          <p:attrName>style.visibility</p:attrName>
                                        </p:attrNameLst>
                                      </p:cBhvr>
                                      <p:to>
                                        <p:strVal val="visible"/>
                                      </p:to>
                                    </p:set>
                                    <p:animEffect transition="in" filter="box(in)">
                                      <p:cBhvr>
                                        <p:cTn id="27" dur="500"/>
                                        <p:tgtEl>
                                          <p:spTgt spid="97301"/>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97302"/>
                                        </p:tgtEl>
                                        <p:attrNameLst>
                                          <p:attrName>style.visibility</p:attrName>
                                        </p:attrNameLst>
                                      </p:cBhvr>
                                      <p:to>
                                        <p:strVal val="visible"/>
                                      </p:to>
                                    </p:set>
                                    <p:animEffect transition="in" filter="box(in)">
                                      <p:cBhvr>
                                        <p:cTn id="32" dur="500"/>
                                        <p:tgtEl>
                                          <p:spTgt spid="97302"/>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97303"/>
                                        </p:tgtEl>
                                        <p:attrNameLst>
                                          <p:attrName>style.visibility</p:attrName>
                                        </p:attrNameLst>
                                      </p:cBhvr>
                                      <p:to>
                                        <p:strVal val="visible"/>
                                      </p:to>
                                    </p:set>
                                    <p:animEffect transition="in" filter="box(in)">
                                      <p:cBhvr>
                                        <p:cTn id="37" dur="500"/>
                                        <p:tgtEl>
                                          <p:spTgt spid="973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97" grpId="0" animBg="1"/>
      <p:bldP spid="97298" grpId="0" animBg="1"/>
      <p:bldP spid="97299" grpId="0" animBg="1"/>
      <p:bldP spid="97300" grpId="0" animBg="1"/>
      <p:bldP spid="97301" grpId="0" animBg="1"/>
      <p:bldP spid="97302" grpId="0" animBg="1"/>
      <p:bldP spid="97303" grpId="0" animBg="1"/>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rtl="1" eaLnBrk="1" hangingPunct="1">
              <a:defRPr/>
            </a:pPr>
            <a:r>
              <a:rPr lang="fa-IR" dirty="0" smtClean="0">
                <a:cs typeface="B Titr" pitchFamily="2" charset="-78"/>
              </a:rPr>
              <a:t>برنامه عملیاتی چیست؟</a:t>
            </a:r>
            <a:endParaRPr lang="en-US" dirty="0" smtClean="0">
              <a:cs typeface="B Titr" pitchFamily="2" charset="-78"/>
            </a:endParaRPr>
          </a:p>
        </p:txBody>
      </p:sp>
      <p:sp>
        <p:nvSpPr>
          <p:cNvPr id="49155" name="Rectangle 3"/>
          <p:cNvSpPr>
            <a:spLocks noGrp="1" noChangeArrowheads="1"/>
          </p:cNvSpPr>
          <p:nvPr>
            <p:ph type="body" idx="1"/>
          </p:nvPr>
        </p:nvSpPr>
        <p:spPr/>
        <p:txBody>
          <a:bodyPr/>
          <a:lstStyle/>
          <a:p>
            <a:pPr algn="r" rtl="1" eaLnBrk="1" hangingPunct="1">
              <a:defRPr/>
            </a:pPr>
            <a:r>
              <a:rPr lang="fa-IR" dirty="0" smtClean="0">
                <a:cs typeface="B Nazanin" pitchFamily="2" charset="-78"/>
              </a:rPr>
              <a:t>برنلمه عملیاتی در واقع بیانگر این امر است که سازمان قصد دارد چه کاری را، چگونه و در چه زمانی انجام دهد و چه کسانی مسئول آن خواهند بود، همچنین بیانگر چگونگی اجرای برنامه استراتژیک سازمان می باشد.</a:t>
            </a:r>
          </a:p>
          <a:p>
            <a:pPr algn="r" rtl="1" eaLnBrk="1" hangingPunct="1">
              <a:buFont typeface="Wingdings" pitchFamily="2" charset="2"/>
              <a:buNone/>
              <a:defRPr/>
            </a:pPr>
            <a:endParaRPr lang="fa-IR" dirty="0" smtClean="0">
              <a:cs typeface="B Nazanin" pitchFamily="2" charset="-78"/>
            </a:endParaRPr>
          </a:p>
          <a:p>
            <a:pPr algn="r" rtl="1" eaLnBrk="1" hangingPunct="1">
              <a:defRPr/>
            </a:pPr>
            <a:r>
              <a:rPr lang="fa-IR" dirty="0" smtClean="0">
                <a:cs typeface="B Nazanin" pitchFamily="2" charset="-78"/>
              </a:rPr>
              <a:t>برنامه کاری، برنامه کوتاه مدت و ...</a:t>
            </a:r>
            <a:endParaRPr lang="en-US" dirty="0" smtClean="0">
              <a:cs typeface="B Nazanin"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49154"/>
                                        </p:tgtEl>
                                        <p:attrNameLst>
                                          <p:attrName>style.visibility</p:attrName>
                                        </p:attrNameLst>
                                      </p:cBhvr>
                                      <p:to>
                                        <p:strVal val="visible"/>
                                      </p:to>
                                    </p:set>
                                    <p:animEffect transition="in" filter="blinds(horizontal)">
                                      <p:cBhvr>
                                        <p:cTn id="7" dur="2000"/>
                                        <p:tgtEl>
                                          <p:spTgt spid="4915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9155">
                                            <p:txEl>
                                              <p:pRg st="0" end="0"/>
                                            </p:txEl>
                                          </p:spTgt>
                                        </p:tgtEl>
                                        <p:attrNameLst>
                                          <p:attrName>style.visibility</p:attrName>
                                        </p:attrNameLst>
                                      </p:cBhvr>
                                      <p:to>
                                        <p:strVal val="visible"/>
                                      </p:to>
                                    </p:set>
                                    <p:animEffect transition="in" filter="box(in)">
                                      <p:cBhvr>
                                        <p:cTn id="12" dur="1000"/>
                                        <p:tgtEl>
                                          <p:spTgt spid="4915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49155">
                                            <p:txEl>
                                              <p:pRg st="2" end="2"/>
                                            </p:txEl>
                                          </p:spTgt>
                                        </p:tgtEl>
                                        <p:attrNameLst>
                                          <p:attrName>style.visibility</p:attrName>
                                        </p:attrNameLst>
                                      </p:cBhvr>
                                      <p:to>
                                        <p:strVal val="visible"/>
                                      </p:to>
                                    </p:set>
                                    <p:animEffect transition="in" filter="diamond(in)">
                                      <p:cBhvr>
                                        <p:cTn id="17" dur="2000"/>
                                        <p:tgtEl>
                                          <p:spTgt spid="491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p:bldLst>
  </p:timing>
</p:sld>
</file>

<file path=ppt/slides/slide2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normAutofit/>
          </a:bodyPr>
          <a:lstStyle/>
          <a:p>
            <a:pPr rtl="1" eaLnBrk="1" hangingPunct="1">
              <a:defRPr/>
            </a:pPr>
            <a:r>
              <a:rPr lang="fa-IR" sz="2800" dirty="0" smtClean="0">
                <a:cs typeface="B Titr" pitchFamily="2" charset="-78"/>
              </a:rPr>
              <a:t>اهداف و مزایای برنامه ریزی عملیاتی</a:t>
            </a:r>
            <a:endParaRPr lang="en-US" sz="2800" dirty="0" smtClean="0">
              <a:cs typeface="B Titr" pitchFamily="2" charset="-78"/>
            </a:endParaRPr>
          </a:p>
        </p:txBody>
      </p:sp>
      <p:sp>
        <p:nvSpPr>
          <p:cNvPr id="50179" name="Rectangle 3"/>
          <p:cNvSpPr>
            <a:spLocks noGrp="1" noChangeArrowheads="1"/>
          </p:cNvSpPr>
          <p:nvPr>
            <p:ph type="body" idx="1"/>
          </p:nvPr>
        </p:nvSpPr>
        <p:spPr/>
        <p:txBody>
          <a:bodyPr/>
          <a:lstStyle/>
          <a:p>
            <a:pPr algn="r" rtl="1" eaLnBrk="1" hangingPunct="1">
              <a:defRPr/>
            </a:pPr>
            <a:r>
              <a:rPr lang="fa-IR" dirty="0" smtClean="0">
                <a:cs typeface="B Nazanin" pitchFamily="2" charset="-78"/>
              </a:rPr>
              <a:t>آمادگی برای فعالیتهای سال بعد</a:t>
            </a:r>
          </a:p>
          <a:p>
            <a:pPr algn="r" rtl="1" eaLnBrk="1" hangingPunct="1">
              <a:defRPr/>
            </a:pPr>
            <a:r>
              <a:rPr lang="fa-IR" dirty="0" smtClean="0">
                <a:cs typeface="B Nazanin" pitchFamily="2" charset="-78"/>
              </a:rPr>
              <a:t>برنامه ریزی تیمی</a:t>
            </a:r>
          </a:p>
          <a:p>
            <a:pPr algn="r" rtl="1" eaLnBrk="1" hangingPunct="1">
              <a:defRPr/>
            </a:pPr>
            <a:r>
              <a:rPr lang="fa-IR" dirty="0" smtClean="0">
                <a:cs typeface="B Nazanin" pitchFamily="2" charset="-78"/>
              </a:rPr>
              <a:t>ایجاد اعتماد، تعهد و نظم سازمانی</a:t>
            </a:r>
          </a:p>
          <a:p>
            <a:pPr algn="r" rtl="1" eaLnBrk="1" hangingPunct="1">
              <a:defRPr/>
            </a:pPr>
            <a:r>
              <a:rPr lang="fa-IR" dirty="0" smtClean="0">
                <a:cs typeface="B Nazanin" pitchFamily="2" charset="-78"/>
              </a:rPr>
              <a:t>رسیدن به نتایج کوتاه مدت عملی</a:t>
            </a:r>
          </a:p>
          <a:p>
            <a:pPr algn="r" rtl="1" eaLnBrk="1" hangingPunct="1">
              <a:defRPr/>
            </a:pPr>
            <a:r>
              <a:rPr lang="fa-IR" dirty="0" smtClean="0">
                <a:cs typeface="B Nazanin" pitchFamily="2" charset="-78"/>
              </a:rPr>
              <a:t>به فعلیت در آوردن برنامه استراتژیک سازمان</a:t>
            </a:r>
          </a:p>
          <a:p>
            <a:pPr algn="r" rtl="1" eaLnBrk="1" hangingPunct="1">
              <a:defRPr/>
            </a:pPr>
            <a:r>
              <a:rPr lang="fa-IR" dirty="0" smtClean="0">
                <a:cs typeface="B Nazanin" pitchFamily="2" charset="-78"/>
              </a:rPr>
              <a:t>تضمین حرکت رو به جلو قسمتهای مختلف ( وحدت رویه)</a:t>
            </a:r>
          </a:p>
          <a:p>
            <a:pPr algn="r" rtl="1" eaLnBrk="1" hangingPunct="1">
              <a:defRPr/>
            </a:pPr>
            <a:r>
              <a:rPr lang="fa-IR" dirty="0" smtClean="0">
                <a:cs typeface="B Nazanin" pitchFamily="2" charset="-78"/>
              </a:rPr>
              <a:t>کاهش میزان تصمیمات مدیریتی </a:t>
            </a:r>
            <a:endParaRPr lang="en-US" dirty="0" smtClean="0">
              <a:cs typeface="B Nazanin"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0178"/>
                                        </p:tgtEl>
                                        <p:attrNameLst>
                                          <p:attrName>style.visibility</p:attrName>
                                        </p:attrNameLst>
                                      </p:cBhvr>
                                      <p:to>
                                        <p:strVal val="visible"/>
                                      </p:to>
                                    </p:set>
                                    <p:animEffect transition="in" filter="fade">
                                      <p:cBhvr>
                                        <p:cTn id="7" dur="2000"/>
                                        <p:tgtEl>
                                          <p:spTgt spid="5017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0179">
                                            <p:txEl>
                                              <p:pRg st="0" end="0"/>
                                            </p:txEl>
                                          </p:spTgt>
                                        </p:tgtEl>
                                        <p:attrNameLst>
                                          <p:attrName>style.visibility</p:attrName>
                                        </p:attrNameLst>
                                      </p:cBhvr>
                                      <p:to>
                                        <p:strVal val="visible"/>
                                      </p:to>
                                    </p:set>
                                    <p:animEffect transition="in" filter="fade">
                                      <p:cBhvr>
                                        <p:cTn id="12" dur="2000"/>
                                        <p:tgtEl>
                                          <p:spTgt spid="5017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0179">
                                            <p:txEl>
                                              <p:pRg st="1" end="1"/>
                                            </p:txEl>
                                          </p:spTgt>
                                        </p:tgtEl>
                                        <p:attrNameLst>
                                          <p:attrName>style.visibility</p:attrName>
                                        </p:attrNameLst>
                                      </p:cBhvr>
                                      <p:to>
                                        <p:strVal val="visible"/>
                                      </p:to>
                                    </p:set>
                                    <p:animEffect transition="in" filter="fade">
                                      <p:cBhvr>
                                        <p:cTn id="17" dur="2000"/>
                                        <p:tgtEl>
                                          <p:spTgt spid="5017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0179">
                                            <p:txEl>
                                              <p:pRg st="2" end="2"/>
                                            </p:txEl>
                                          </p:spTgt>
                                        </p:tgtEl>
                                        <p:attrNameLst>
                                          <p:attrName>style.visibility</p:attrName>
                                        </p:attrNameLst>
                                      </p:cBhvr>
                                      <p:to>
                                        <p:strVal val="visible"/>
                                      </p:to>
                                    </p:set>
                                    <p:animEffect transition="in" filter="fade">
                                      <p:cBhvr>
                                        <p:cTn id="22" dur="2000"/>
                                        <p:tgtEl>
                                          <p:spTgt spid="5017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0179">
                                            <p:txEl>
                                              <p:pRg st="3" end="3"/>
                                            </p:txEl>
                                          </p:spTgt>
                                        </p:tgtEl>
                                        <p:attrNameLst>
                                          <p:attrName>style.visibility</p:attrName>
                                        </p:attrNameLst>
                                      </p:cBhvr>
                                      <p:to>
                                        <p:strVal val="visible"/>
                                      </p:to>
                                    </p:set>
                                    <p:animEffect transition="in" filter="fade">
                                      <p:cBhvr>
                                        <p:cTn id="27" dur="2000"/>
                                        <p:tgtEl>
                                          <p:spTgt spid="5017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0179">
                                            <p:txEl>
                                              <p:pRg st="4" end="4"/>
                                            </p:txEl>
                                          </p:spTgt>
                                        </p:tgtEl>
                                        <p:attrNameLst>
                                          <p:attrName>style.visibility</p:attrName>
                                        </p:attrNameLst>
                                      </p:cBhvr>
                                      <p:to>
                                        <p:strVal val="visible"/>
                                      </p:to>
                                    </p:set>
                                    <p:animEffect transition="in" filter="fade">
                                      <p:cBhvr>
                                        <p:cTn id="32" dur="2000"/>
                                        <p:tgtEl>
                                          <p:spTgt spid="5017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0179">
                                            <p:txEl>
                                              <p:pRg st="5" end="5"/>
                                            </p:txEl>
                                          </p:spTgt>
                                        </p:tgtEl>
                                        <p:attrNameLst>
                                          <p:attrName>style.visibility</p:attrName>
                                        </p:attrNameLst>
                                      </p:cBhvr>
                                      <p:to>
                                        <p:strVal val="visible"/>
                                      </p:to>
                                    </p:set>
                                    <p:animEffect transition="in" filter="fade">
                                      <p:cBhvr>
                                        <p:cTn id="37" dur="2000"/>
                                        <p:tgtEl>
                                          <p:spTgt spid="50179">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0179">
                                            <p:txEl>
                                              <p:pRg st="6" end="6"/>
                                            </p:txEl>
                                          </p:spTgt>
                                        </p:tgtEl>
                                        <p:attrNameLst>
                                          <p:attrName>style.visibility</p:attrName>
                                        </p:attrNameLst>
                                      </p:cBhvr>
                                      <p:to>
                                        <p:strVal val="visible"/>
                                      </p:to>
                                    </p:set>
                                    <p:animEffect transition="in" filter="fade">
                                      <p:cBhvr>
                                        <p:cTn id="42" dur="2000"/>
                                        <p:tgtEl>
                                          <p:spTgt spid="501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p:bldP spid="50179"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4" name="Rectangle 4"/>
          <p:cNvSpPr>
            <a:spLocks noGrp="1" noChangeArrowheads="1"/>
          </p:cNvSpPr>
          <p:nvPr>
            <p:ph type="title"/>
          </p:nvPr>
        </p:nvSpPr>
        <p:spPr>
          <a:xfrm>
            <a:off x="457200" y="277813"/>
            <a:ext cx="8229600" cy="5095875"/>
          </a:xfrm>
        </p:spPr>
        <p:txBody>
          <a:bodyPr>
            <a:normAutofit/>
          </a:bodyPr>
          <a:lstStyle/>
          <a:p>
            <a:pPr marL="342900" indent="-342900" algn="r">
              <a:spcBef>
                <a:spcPct val="20000"/>
              </a:spcBef>
              <a:buFont typeface="Arial" pitchFamily="34" charset="0"/>
              <a:buChar char="•"/>
              <a:defRPr/>
            </a:pPr>
            <a:r>
              <a:rPr lang="fa-IR" sz="3200" dirty="0" smtClean="0">
                <a:latin typeface="+mn-lt"/>
                <a:ea typeface="+mn-ea"/>
                <a:cs typeface="+mn-cs"/>
              </a:rPr>
              <a:t>بررسی و مرور برنامه استراتژیک سازمان، درک واضح و روشنی از تفکر سازمانی و همچنین مسیر حرکت سازمان را تضمین می نماید. و آشنا شدن با مأموریت سازمان، قبل از تکامل برنامه عملیاتی مهم می باشد.</a:t>
            </a:r>
            <a:endParaRPr lang="en-US" sz="3200" dirty="0" smtClean="0">
              <a:latin typeface="+mn-lt"/>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32" fill="hold" grpId="0" nodeType="clickEffect">
                                  <p:stCondLst>
                                    <p:cond delay="0"/>
                                  </p:stCondLst>
                                  <p:childTnLst>
                                    <p:set>
                                      <p:cBhvr>
                                        <p:cTn id="6" dur="1" fill="hold">
                                          <p:stCondLst>
                                            <p:cond delay="0"/>
                                          </p:stCondLst>
                                        </p:cTn>
                                        <p:tgtEl>
                                          <p:spTgt spid="51204"/>
                                        </p:tgtEl>
                                        <p:attrNameLst>
                                          <p:attrName>style.visibility</p:attrName>
                                        </p:attrNameLst>
                                      </p:cBhvr>
                                      <p:to>
                                        <p:strVal val="visible"/>
                                      </p:to>
                                    </p:set>
                                    <p:animEffect transition="in" filter="diamond(out)">
                                      <p:cBhvr>
                                        <p:cTn id="7" dur="2000"/>
                                        <p:tgtEl>
                                          <p:spTgt spid="51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4" grpId="0"/>
    </p:bldLst>
  </p:timing>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normAutofit/>
          </a:bodyPr>
          <a:lstStyle/>
          <a:p>
            <a:pPr rtl="1" eaLnBrk="1" hangingPunct="1">
              <a:defRPr/>
            </a:pPr>
            <a:r>
              <a:rPr lang="fa-IR" sz="3600" b="1" dirty="0" smtClean="0">
                <a:cs typeface="B Titr" pitchFamily="2" charset="-78"/>
              </a:rPr>
              <a:t>اجزاء برنامه عملیاتی</a:t>
            </a:r>
            <a:endParaRPr lang="en-US" sz="3600" b="1" dirty="0" smtClean="0">
              <a:cs typeface="B Titr" pitchFamily="2" charset="-78"/>
            </a:endParaRPr>
          </a:p>
        </p:txBody>
      </p:sp>
      <p:sp>
        <p:nvSpPr>
          <p:cNvPr id="56323" name="Rectangle 3"/>
          <p:cNvSpPr>
            <a:spLocks noGrp="1" noChangeArrowheads="1"/>
          </p:cNvSpPr>
          <p:nvPr>
            <p:ph type="body" idx="1"/>
          </p:nvPr>
        </p:nvSpPr>
        <p:spPr/>
        <p:txBody>
          <a:bodyPr/>
          <a:lstStyle/>
          <a:p>
            <a:pPr algn="r" rtl="1" eaLnBrk="1" hangingPunct="1">
              <a:defRPr/>
            </a:pPr>
            <a:r>
              <a:rPr lang="fa-IR" dirty="0" smtClean="0">
                <a:cs typeface="B Nazanin" pitchFamily="2" charset="-78"/>
              </a:rPr>
              <a:t>تحلیل عملیاتی </a:t>
            </a:r>
          </a:p>
          <a:p>
            <a:pPr algn="r" rtl="1" eaLnBrk="1" hangingPunct="1">
              <a:defRPr/>
            </a:pPr>
            <a:r>
              <a:rPr lang="fa-IR" dirty="0" smtClean="0">
                <a:cs typeface="B Nazanin" pitchFamily="2" charset="-78"/>
              </a:rPr>
              <a:t>محلهای دستیابی به نتایج کلیدی</a:t>
            </a:r>
          </a:p>
          <a:p>
            <a:pPr algn="r" rtl="1" eaLnBrk="1" hangingPunct="1">
              <a:defRPr/>
            </a:pPr>
            <a:r>
              <a:rPr lang="fa-IR" dirty="0" smtClean="0">
                <a:cs typeface="B Nazanin" pitchFamily="2" charset="-78"/>
              </a:rPr>
              <a:t>شاخص های اجرایی</a:t>
            </a:r>
          </a:p>
          <a:p>
            <a:pPr algn="r" rtl="1" eaLnBrk="1" hangingPunct="1">
              <a:defRPr/>
            </a:pPr>
            <a:r>
              <a:rPr lang="fa-IR" dirty="0" smtClean="0">
                <a:cs typeface="B Nazanin" pitchFamily="2" charset="-78"/>
              </a:rPr>
              <a:t>اهداف عملیاتی ( اهداف اختصاصی )</a:t>
            </a:r>
          </a:p>
          <a:p>
            <a:pPr algn="r" rtl="1" eaLnBrk="1" hangingPunct="1">
              <a:defRPr/>
            </a:pPr>
            <a:r>
              <a:rPr lang="fa-IR" dirty="0" smtClean="0">
                <a:cs typeface="B Nazanin" pitchFamily="2" charset="-78"/>
              </a:rPr>
              <a:t>برنامه کاری</a:t>
            </a:r>
          </a:p>
          <a:p>
            <a:pPr algn="r" rtl="1" eaLnBrk="1" hangingPunct="1">
              <a:defRPr/>
            </a:pPr>
            <a:r>
              <a:rPr lang="fa-IR" dirty="0" smtClean="0">
                <a:cs typeface="B Nazanin" pitchFamily="2" charset="-78"/>
              </a:rPr>
              <a:t>بودجه بندی</a:t>
            </a:r>
            <a:endParaRPr lang="en-US" dirty="0" smtClean="0">
              <a:cs typeface="B Nazanin"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animEffect transition="in" filter="fade">
                                      <p:cBhvr>
                                        <p:cTn id="7" dur="768" decel="100000"/>
                                        <p:tgtEl>
                                          <p:spTgt spid="56322"/>
                                        </p:tgtEl>
                                      </p:cBhvr>
                                    </p:animEffect>
                                    <p:animScale>
                                      <p:cBhvr>
                                        <p:cTn id="8" dur="768" decel="100000"/>
                                        <p:tgtEl>
                                          <p:spTgt spid="56322"/>
                                        </p:tgtEl>
                                      </p:cBhvr>
                                      <p:from x="10000" y="10000"/>
                                      <p:to x="200000" y="450000"/>
                                    </p:animScale>
                                    <p:animScale>
                                      <p:cBhvr>
                                        <p:cTn id="9" dur="1230" accel="100000" fill="hold">
                                          <p:stCondLst>
                                            <p:cond delay="768"/>
                                          </p:stCondLst>
                                        </p:cTn>
                                        <p:tgtEl>
                                          <p:spTgt spid="56322"/>
                                        </p:tgtEl>
                                      </p:cBhvr>
                                      <p:from x="200000" y="450000"/>
                                      <p:to x="100000" y="100000"/>
                                    </p:animScale>
                                    <p:set>
                                      <p:cBhvr>
                                        <p:cTn id="10" dur="768" fill="hold"/>
                                        <p:tgtEl>
                                          <p:spTgt spid="56322"/>
                                        </p:tgtEl>
                                        <p:attrNameLst>
                                          <p:attrName>ppt_x</p:attrName>
                                        </p:attrNameLst>
                                      </p:cBhvr>
                                      <p:to>
                                        <p:strVal val="(0.5)"/>
                                      </p:to>
                                    </p:set>
                                    <p:anim from="(0.5)" to="(#ppt_x)" calcmode="lin" valueType="num">
                                      <p:cBhvr>
                                        <p:cTn id="11" dur="1230" accel="100000" fill="hold">
                                          <p:stCondLst>
                                            <p:cond delay="768"/>
                                          </p:stCondLst>
                                        </p:cTn>
                                        <p:tgtEl>
                                          <p:spTgt spid="56322"/>
                                        </p:tgtEl>
                                        <p:attrNameLst>
                                          <p:attrName>ppt_x</p:attrName>
                                        </p:attrNameLst>
                                      </p:cBhvr>
                                    </p:anim>
                                    <p:set>
                                      <p:cBhvr>
                                        <p:cTn id="12" dur="768" fill="hold"/>
                                        <p:tgtEl>
                                          <p:spTgt spid="56322"/>
                                        </p:tgtEl>
                                        <p:attrNameLst>
                                          <p:attrName>ppt_y</p:attrName>
                                        </p:attrNameLst>
                                      </p:cBhvr>
                                      <p:to>
                                        <p:strVal val="(#ppt_y+0.4)"/>
                                      </p:to>
                                    </p:set>
                                    <p:anim from="(#ppt_y+0.4)" to="(#ppt_y)" calcmode="lin" valueType="num">
                                      <p:cBhvr>
                                        <p:cTn id="13" dur="1230" accel="100000" fill="hold">
                                          <p:stCondLst>
                                            <p:cond delay="768"/>
                                          </p:stCondLst>
                                        </p:cTn>
                                        <p:tgtEl>
                                          <p:spTgt spid="5632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56323">
                                            <p:txEl>
                                              <p:pRg st="0" end="0"/>
                                            </p:txEl>
                                          </p:spTgt>
                                        </p:tgtEl>
                                        <p:attrNameLst>
                                          <p:attrName>style.visibility</p:attrName>
                                        </p:attrNameLst>
                                      </p:cBhvr>
                                      <p:to>
                                        <p:strVal val="visible"/>
                                      </p:to>
                                    </p:set>
                                    <p:anim calcmode="lin" valueType="num">
                                      <p:cBhvr>
                                        <p:cTn id="18" dur="500" fill="hold"/>
                                        <p:tgtEl>
                                          <p:spTgt spid="56323">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56323">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5632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56323">
                                            <p:txEl>
                                              <p:pRg st="1" end="1"/>
                                            </p:txEl>
                                          </p:spTgt>
                                        </p:tgtEl>
                                        <p:attrNameLst>
                                          <p:attrName>style.visibility</p:attrName>
                                        </p:attrNameLst>
                                      </p:cBhvr>
                                      <p:to>
                                        <p:strVal val="visible"/>
                                      </p:to>
                                    </p:set>
                                    <p:anim calcmode="lin" valueType="num">
                                      <p:cBhvr>
                                        <p:cTn id="25" dur="500" fill="hold"/>
                                        <p:tgtEl>
                                          <p:spTgt spid="56323">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56323">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5632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56323">
                                            <p:txEl>
                                              <p:pRg st="2" end="2"/>
                                            </p:txEl>
                                          </p:spTgt>
                                        </p:tgtEl>
                                        <p:attrNameLst>
                                          <p:attrName>style.visibility</p:attrName>
                                        </p:attrNameLst>
                                      </p:cBhvr>
                                      <p:to>
                                        <p:strVal val="visible"/>
                                      </p:to>
                                    </p:set>
                                    <p:anim calcmode="lin" valueType="num">
                                      <p:cBhvr>
                                        <p:cTn id="32" dur="500" fill="hold"/>
                                        <p:tgtEl>
                                          <p:spTgt spid="56323">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56323">
                                            <p:txEl>
                                              <p:pRg st="2" end="2"/>
                                            </p:txEl>
                                          </p:spTgt>
                                        </p:tgtEl>
                                        <p:attrNameLst>
                                          <p:attrName>ppt_h</p:attrName>
                                        </p:attrNameLst>
                                      </p:cBhvr>
                                      <p:tavLst>
                                        <p:tav tm="0">
                                          <p:val>
                                            <p:fltVal val="0"/>
                                          </p:val>
                                        </p:tav>
                                        <p:tav tm="100000">
                                          <p:val>
                                            <p:strVal val="#ppt_h"/>
                                          </p:val>
                                        </p:tav>
                                      </p:tavLst>
                                    </p:anim>
                                    <p:animEffect transition="in" filter="fade">
                                      <p:cBhvr>
                                        <p:cTn id="34" dur="500"/>
                                        <p:tgtEl>
                                          <p:spTgt spid="56323">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0" fill="hold" grpId="0" nodeType="clickEffect">
                                  <p:stCondLst>
                                    <p:cond delay="0"/>
                                  </p:stCondLst>
                                  <p:childTnLst>
                                    <p:set>
                                      <p:cBhvr>
                                        <p:cTn id="38" dur="1" fill="hold">
                                          <p:stCondLst>
                                            <p:cond delay="0"/>
                                          </p:stCondLst>
                                        </p:cTn>
                                        <p:tgtEl>
                                          <p:spTgt spid="56323">
                                            <p:txEl>
                                              <p:pRg st="3" end="3"/>
                                            </p:txEl>
                                          </p:spTgt>
                                        </p:tgtEl>
                                        <p:attrNameLst>
                                          <p:attrName>style.visibility</p:attrName>
                                        </p:attrNameLst>
                                      </p:cBhvr>
                                      <p:to>
                                        <p:strVal val="visible"/>
                                      </p:to>
                                    </p:set>
                                    <p:anim calcmode="lin" valueType="num">
                                      <p:cBhvr>
                                        <p:cTn id="39" dur="500" fill="hold"/>
                                        <p:tgtEl>
                                          <p:spTgt spid="56323">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56323">
                                            <p:txEl>
                                              <p:pRg st="3" end="3"/>
                                            </p:txEl>
                                          </p:spTgt>
                                        </p:tgtEl>
                                        <p:attrNameLst>
                                          <p:attrName>ppt_h</p:attrName>
                                        </p:attrNameLst>
                                      </p:cBhvr>
                                      <p:tavLst>
                                        <p:tav tm="0">
                                          <p:val>
                                            <p:fltVal val="0"/>
                                          </p:val>
                                        </p:tav>
                                        <p:tav tm="100000">
                                          <p:val>
                                            <p:strVal val="#ppt_h"/>
                                          </p:val>
                                        </p:tav>
                                      </p:tavLst>
                                    </p:anim>
                                    <p:animEffect transition="in" filter="fade">
                                      <p:cBhvr>
                                        <p:cTn id="41" dur="500"/>
                                        <p:tgtEl>
                                          <p:spTgt spid="56323">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0" fill="hold" grpId="0" nodeType="clickEffect">
                                  <p:stCondLst>
                                    <p:cond delay="0"/>
                                  </p:stCondLst>
                                  <p:childTnLst>
                                    <p:set>
                                      <p:cBhvr>
                                        <p:cTn id="45" dur="1" fill="hold">
                                          <p:stCondLst>
                                            <p:cond delay="0"/>
                                          </p:stCondLst>
                                        </p:cTn>
                                        <p:tgtEl>
                                          <p:spTgt spid="56323">
                                            <p:txEl>
                                              <p:pRg st="4" end="4"/>
                                            </p:txEl>
                                          </p:spTgt>
                                        </p:tgtEl>
                                        <p:attrNameLst>
                                          <p:attrName>style.visibility</p:attrName>
                                        </p:attrNameLst>
                                      </p:cBhvr>
                                      <p:to>
                                        <p:strVal val="visible"/>
                                      </p:to>
                                    </p:set>
                                    <p:anim calcmode="lin" valueType="num">
                                      <p:cBhvr>
                                        <p:cTn id="46" dur="500" fill="hold"/>
                                        <p:tgtEl>
                                          <p:spTgt spid="56323">
                                            <p:txEl>
                                              <p:pRg st="4" end="4"/>
                                            </p:txEl>
                                          </p:spTgt>
                                        </p:tgtEl>
                                        <p:attrNameLst>
                                          <p:attrName>ppt_w</p:attrName>
                                        </p:attrNameLst>
                                      </p:cBhvr>
                                      <p:tavLst>
                                        <p:tav tm="0">
                                          <p:val>
                                            <p:fltVal val="0"/>
                                          </p:val>
                                        </p:tav>
                                        <p:tav tm="100000">
                                          <p:val>
                                            <p:strVal val="#ppt_w"/>
                                          </p:val>
                                        </p:tav>
                                      </p:tavLst>
                                    </p:anim>
                                    <p:anim calcmode="lin" valueType="num">
                                      <p:cBhvr>
                                        <p:cTn id="47" dur="500" fill="hold"/>
                                        <p:tgtEl>
                                          <p:spTgt spid="56323">
                                            <p:txEl>
                                              <p:pRg st="4" end="4"/>
                                            </p:txEl>
                                          </p:spTgt>
                                        </p:tgtEl>
                                        <p:attrNameLst>
                                          <p:attrName>ppt_h</p:attrName>
                                        </p:attrNameLst>
                                      </p:cBhvr>
                                      <p:tavLst>
                                        <p:tav tm="0">
                                          <p:val>
                                            <p:fltVal val="0"/>
                                          </p:val>
                                        </p:tav>
                                        <p:tav tm="100000">
                                          <p:val>
                                            <p:strVal val="#ppt_h"/>
                                          </p:val>
                                        </p:tav>
                                      </p:tavLst>
                                    </p:anim>
                                    <p:animEffect transition="in" filter="fade">
                                      <p:cBhvr>
                                        <p:cTn id="48" dur="500"/>
                                        <p:tgtEl>
                                          <p:spTgt spid="56323">
                                            <p:txEl>
                                              <p:pRg st="4" end="4"/>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53" presetClass="entr" presetSubtype="0" fill="hold" grpId="0" nodeType="clickEffect">
                                  <p:stCondLst>
                                    <p:cond delay="0"/>
                                  </p:stCondLst>
                                  <p:childTnLst>
                                    <p:set>
                                      <p:cBhvr>
                                        <p:cTn id="52" dur="1" fill="hold">
                                          <p:stCondLst>
                                            <p:cond delay="0"/>
                                          </p:stCondLst>
                                        </p:cTn>
                                        <p:tgtEl>
                                          <p:spTgt spid="56323">
                                            <p:txEl>
                                              <p:pRg st="5" end="5"/>
                                            </p:txEl>
                                          </p:spTgt>
                                        </p:tgtEl>
                                        <p:attrNameLst>
                                          <p:attrName>style.visibility</p:attrName>
                                        </p:attrNameLst>
                                      </p:cBhvr>
                                      <p:to>
                                        <p:strVal val="visible"/>
                                      </p:to>
                                    </p:set>
                                    <p:anim calcmode="lin" valueType="num">
                                      <p:cBhvr>
                                        <p:cTn id="53" dur="500" fill="hold"/>
                                        <p:tgtEl>
                                          <p:spTgt spid="56323">
                                            <p:txEl>
                                              <p:pRg st="5" end="5"/>
                                            </p:txEl>
                                          </p:spTgt>
                                        </p:tgtEl>
                                        <p:attrNameLst>
                                          <p:attrName>ppt_w</p:attrName>
                                        </p:attrNameLst>
                                      </p:cBhvr>
                                      <p:tavLst>
                                        <p:tav tm="0">
                                          <p:val>
                                            <p:fltVal val="0"/>
                                          </p:val>
                                        </p:tav>
                                        <p:tav tm="100000">
                                          <p:val>
                                            <p:strVal val="#ppt_w"/>
                                          </p:val>
                                        </p:tav>
                                      </p:tavLst>
                                    </p:anim>
                                    <p:anim calcmode="lin" valueType="num">
                                      <p:cBhvr>
                                        <p:cTn id="54" dur="500" fill="hold"/>
                                        <p:tgtEl>
                                          <p:spTgt spid="56323">
                                            <p:txEl>
                                              <p:pRg st="5" end="5"/>
                                            </p:txEl>
                                          </p:spTgt>
                                        </p:tgtEl>
                                        <p:attrNameLst>
                                          <p:attrName>ppt_h</p:attrName>
                                        </p:attrNameLst>
                                      </p:cBhvr>
                                      <p:tavLst>
                                        <p:tav tm="0">
                                          <p:val>
                                            <p:fltVal val="0"/>
                                          </p:val>
                                        </p:tav>
                                        <p:tav tm="100000">
                                          <p:val>
                                            <p:strVal val="#ppt_h"/>
                                          </p:val>
                                        </p:tav>
                                      </p:tavLst>
                                    </p:anim>
                                    <p:animEffect transition="in" filter="fade">
                                      <p:cBhvr>
                                        <p:cTn id="55" dur="500"/>
                                        <p:tgtEl>
                                          <p:spTgt spid="563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normAutofit/>
          </a:bodyPr>
          <a:lstStyle/>
          <a:p>
            <a:pPr rtl="1" eaLnBrk="1" hangingPunct="1">
              <a:defRPr/>
            </a:pPr>
            <a:r>
              <a:rPr lang="fa-IR" sz="4000" dirty="0" smtClean="0">
                <a:cs typeface="B Titr" pitchFamily="2" charset="-78"/>
              </a:rPr>
              <a:t>تحلیل عملیاتی</a:t>
            </a:r>
            <a:endParaRPr lang="en-US" sz="4000" dirty="0" smtClean="0">
              <a:cs typeface="B Titr" pitchFamily="2" charset="-78"/>
            </a:endParaRPr>
          </a:p>
        </p:txBody>
      </p:sp>
      <p:sp>
        <p:nvSpPr>
          <p:cNvPr id="57347" name="Rectangle 3"/>
          <p:cNvSpPr>
            <a:spLocks noGrp="1" noChangeArrowheads="1"/>
          </p:cNvSpPr>
          <p:nvPr>
            <p:ph type="body" idx="1"/>
          </p:nvPr>
        </p:nvSpPr>
        <p:spPr/>
        <p:txBody>
          <a:bodyPr/>
          <a:lstStyle/>
          <a:p>
            <a:pPr algn="r" rtl="1" eaLnBrk="1" hangingPunct="1">
              <a:defRPr/>
            </a:pPr>
            <a:r>
              <a:rPr lang="fa-IR" dirty="0" smtClean="0">
                <a:cs typeface="B Nazanin" pitchFamily="2" charset="-78"/>
              </a:rPr>
              <a:t>بررسی وضعیت موجود و تقاضاهای پیش رو(برنامه استراتژیک).</a:t>
            </a:r>
          </a:p>
          <a:p>
            <a:pPr algn="r" rtl="1" eaLnBrk="1" hangingPunct="1">
              <a:defRPr/>
            </a:pPr>
            <a:r>
              <a:rPr lang="fa-IR" dirty="0" smtClean="0">
                <a:cs typeface="B Nazanin" pitchFamily="2" charset="-78"/>
              </a:rPr>
              <a:t>بررسی عملکرد سال قبل و جاری برای موضوعاتی که در برنامه سالیانه منظور خواهد شد.</a:t>
            </a:r>
          </a:p>
          <a:p>
            <a:pPr algn="r" rtl="1" eaLnBrk="1" hangingPunct="1">
              <a:defRPr/>
            </a:pPr>
            <a:r>
              <a:rPr lang="fa-IR" dirty="0" smtClean="0">
                <a:cs typeface="B Nazanin" pitchFamily="2" charset="-78"/>
              </a:rPr>
              <a:t>تمرکز روی مشکلات و موضوعات رایج که احتمالاً در برنامه سالیانه تاثیرگذار خواهند بود. ( </a:t>
            </a:r>
            <a:r>
              <a:rPr lang="en-US" dirty="0" smtClean="0">
                <a:cs typeface="B Nazanin" pitchFamily="2" charset="-78"/>
              </a:rPr>
              <a:t>SOWT</a:t>
            </a:r>
            <a:r>
              <a:rPr lang="fa-IR" dirty="0" smtClean="0">
                <a:cs typeface="B Nazanin" pitchFamily="2" charset="-78"/>
              </a:rPr>
              <a:t> ).</a:t>
            </a:r>
            <a:endParaRPr lang="en-US" dirty="0" smtClean="0">
              <a:cs typeface="B Nazanin"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57346"/>
                                        </p:tgtEl>
                                        <p:attrNameLst>
                                          <p:attrName>style.visibility</p:attrName>
                                        </p:attrNameLst>
                                      </p:cBhvr>
                                      <p:to>
                                        <p:strVal val="visible"/>
                                      </p:to>
                                    </p:set>
                                    <p:animEffect transition="in" filter="fade">
                                      <p:cBhvr>
                                        <p:cTn id="7" dur="600">
                                          <p:stCondLst>
                                            <p:cond delay="0"/>
                                          </p:stCondLst>
                                        </p:cTn>
                                        <p:tgtEl>
                                          <p:spTgt spid="57346"/>
                                        </p:tgtEl>
                                      </p:cBhvr>
                                    </p:animEffect>
                                    <p:anim calcmode="lin" valueType="num">
                                      <p:cBhvr>
                                        <p:cTn id="8" dur="600" fill="hold">
                                          <p:stCondLst>
                                            <p:cond delay="0"/>
                                          </p:stCondLst>
                                        </p:cTn>
                                        <p:tgtEl>
                                          <p:spTgt spid="57346"/>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57346"/>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57346"/>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5" dur="500">
                                          <p:stCondLst>
                                            <p:cond delay="0"/>
                                          </p:stCondLst>
                                        </p:cTn>
                                        <p:tgtEl>
                                          <p:spTgt spid="57347">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57347">
                                            <p:txEl>
                                              <p:pRg st="1" end="1"/>
                                            </p:txEl>
                                          </p:spTgt>
                                        </p:tgtEl>
                                        <p:attrNameLst>
                                          <p:attrName>style.visibility</p:attrName>
                                        </p:attrNameLst>
                                      </p:cBhvr>
                                      <p:to>
                                        <p:strVal val="visible"/>
                                      </p:to>
                                    </p:set>
                                    <p:animEffect transition="in" filter="slide(fromBottom)">
                                      <p:cBhvr>
                                        <p:cTn id="20" dur="500">
                                          <p:stCondLst>
                                            <p:cond delay="0"/>
                                          </p:stCondLst>
                                        </p:cTn>
                                        <p:tgtEl>
                                          <p:spTgt spid="57347">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57347">
                                            <p:txEl>
                                              <p:pRg st="2" end="2"/>
                                            </p:txEl>
                                          </p:spTgt>
                                        </p:tgtEl>
                                        <p:attrNameLst>
                                          <p:attrName>style.visibility</p:attrName>
                                        </p:attrNameLst>
                                      </p:cBhvr>
                                      <p:to>
                                        <p:strVal val="visible"/>
                                      </p:to>
                                    </p:set>
                                    <p:animEffect transition="in" filter="slide(fromBottom)">
                                      <p:cBhvr>
                                        <p:cTn id="25" dur="500">
                                          <p:stCondLst>
                                            <p:cond delay="0"/>
                                          </p:stCondLst>
                                        </p:cTn>
                                        <p:tgtEl>
                                          <p:spTgt spid="573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normAutofit/>
          </a:bodyPr>
          <a:lstStyle/>
          <a:p>
            <a:pPr rtl="1" eaLnBrk="1" hangingPunct="1">
              <a:defRPr/>
            </a:pPr>
            <a:r>
              <a:rPr lang="fa-IR" sz="3200" dirty="0" smtClean="0">
                <a:cs typeface="B Titr" pitchFamily="2" charset="-78"/>
              </a:rPr>
              <a:t>محلهای دستیابی به نتایج کلیدی</a:t>
            </a:r>
            <a:endParaRPr lang="en-US" sz="3200" dirty="0" smtClean="0">
              <a:cs typeface="B Titr" pitchFamily="2" charset="-78"/>
            </a:endParaRPr>
          </a:p>
        </p:txBody>
      </p:sp>
      <p:sp>
        <p:nvSpPr>
          <p:cNvPr id="58371" name="Rectangle 3"/>
          <p:cNvSpPr>
            <a:spLocks noGrp="1" noChangeArrowheads="1"/>
          </p:cNvSpPr>
          <p:nvPr>
            <p:ph type="body" idx="1"/>
          </p:nvPr>
        </p:nvSpPr>
        <p:spPr/>
        <p:txBody>
          <a:bodyPr/>
          <a:lstStyle/>
          <a:p>
            <a:pPr algn="r" rtl="1" eaLnBrk="1" hangingPunct="1">
              <a:defRPr/>
            </a:pPr>
            <a:r>
              <a:rPr lang="fa-IR" dirty="0" smtClean="0">
                <a:cs typeface="B Nazanin" pitchFamily="2" charset="-78"/>
              </a:rPr>
              <a:t>نواحی اولویت دار درون سازمان</a:t>
            </a:r>
          </a:p>
          <a:p>
            <a:pPr algn="r" rtl="1" eaLnBrk="1" hangingPunct="1">
              <a:defRPr/>
            </a:pPr>
            <a:r>
              <a:rPr lang="fa-IR" dirty="0" smtClean="0">
                <a:cs typeface="B Nazanin" pitchFamily="2" charset="-78"/>
              </a:rPr>
              <a:t>فرایندهای اساسی درون سازمانی</a:t>
            </a:r>
          </a:p>
          <a:p>
            <a:pPr algn="r" rtl="1" eaLnBrk="1" hangingPunct="1">
              <a:defRPr/>
            </a:pPr>
            <a:r>
              <a:rPr lang="fa-IR" dirty="0" smtClean="0">
                <a:cs typeface="B Nazanin" pitchFamily="2" charset="-78"/>
              </a:rPr>
              <a:t>6-4 مورد تعیین شوند ( بارش افکار </a:t>
            </a:r>
            <a:r>
              <a:rPr lang="ar-SA" dirty="0" smtClean="0">
                <a:cs typeface="B Nazanin" pitchFamily="2" charset="-78"/>
              </a:rPr>
              <a:t>–</a:t>
            </a:r>
            <a:r>
              <a:rPr lang="fa-IR" dirty="0" smtClean="0">
                <a:cs typeface="B Nazanin" pitchFamily="2" charset="-78"/>
              </a:rPr>
              <a:t> توافق )</a:t>
            </a:r>
          </a:p>
          <a:p>
            <a:pPr algn="r" rtl="1" eaLnBrk="1" hangingPunct="1">
              <a:defRPr/>
            </a:pPr>
            <a:r>
              <a:rPr lang="fa-IR" dirty="0" smtClean="0">
                <a:cs typeface="B Nazanin" pitchFamily="2" charset="-78"/>
              </a:rPr>
              <a:t>مثال :</a:t>
            </a:r>
          </a:p>
          <a:p>
            <a:pPr algn="r" rtl="1" eaLnBrk="1" hangingPunct="1">
              <a:buFont typeface="Wingdings" pitchFamily="2" charset="2"/>
              <a:buNone/>
              <a:defRPr/>
            </a:pPr>
            <a:r>
              <a:rPr lang="fa-IR" dirty="0" smtClean="0">
                <a:cs typeface="B Nazanin" pitchFamily="2" charset="-78"/>
              </a:rPr>
              <a:t>   بهبود کیفیت، توسعه نیروی انسانی، کنترل هزینه، سود دهی، روحیه کارکنان و پرسنل و ...</a:t>
            </a:r>
            <a:endParaRPr lang="en-US" dirty="0" smtClean="0">
              <a:cs typeface="B Nazanin" pitchFamily="2" charset="-78"/>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withEffect">
                                  <p:stCondLst>
                                    <p:cond delay="0"/>
                                  </p:stCondLst>
                                  <p:childTnLst>
                                    <p:set>
                                      <p:cBhvr>
                                        <p:cTn id="6" dur="1" fill="hold">
                                          <p:stCondLst>
                                            <p:cond delay="0"/>
                                          </p:stCondLst>
                                        </p:cTn>
                                        <p:tgtEl>
                                          <p:spTgt spid="58370"/>
                                        </p:tgtEl>
                                        <p:attrNameLst>
                                          <p:attrName>style.visibility</p:attrName>
                                        </p:attrNameLst>
                                      </p:cBhvr>
                                      <p:to>
                                        <p:strVal val="visible"/>
                                      </p:to>
                                    </p:set>
                                    <p:anim calcmode="lin" valueType="num">
                                      <p:cBhvr>
                                        <p:cTn id="7" dur="1000" fill="hold">
                                          <p:stCondLst>
                                            <p:cond delay="0"/>
                                          </p:stCondLst>
                                        </p:cTn>
                                        <p:tgtEl>
                                          <p:spTgt spid="58370"/>
                                        </p:tgtEl>
                                        <p:attrNameLst>
                                          <p:attrName>style.rotation</p:attrName>
                                        </p:attrNameLst>
                                      </p:cBhvr>
                                      <p:tavLst>
                                        <p:tav tm="0">
                                          <p:val>
                                            <p:fltVal val="-90"/>
                                          </p:val>
                                        </p:tav>
                                        <p:tav tm="100000">
                                          <p:val>
                                            <p:fltVal val="0"/>
                                          </p:val>
                                        </p:tav>
                                      </p:tavLst>
                                    </p:anim>
                                    <p:anim calcmode="lin" valueType="num">
                                      <p:cBhvr>
                                        <p:cTn id="8" dur="1000" fill="hold">
                                          <p:stCondLst>
                                            <p:cond delay="0"/>
                                          </p:stCondLst>
                                        </p:cTn>
                                        <p:tgtEl>
                                          <p:spTgt spid="58370"/>
                                        </p:tgtEl>
                                        <p:attrNameLst>
                                          <p:attrName>ppt_w</p:attrName>
                                        </p:attrNameLst>
                                      </p:cBhvr>
                                      <p:tavLst>
                                        <p:tav tm="0">
                                          <p:val>
                                            <p:strVal val="#ppt_w-.5"/>
                                          </p:val>
                                        </p:tav>
                                        <p:tav tm="50000">
                                          <p:val>
                                            <p:strVal val="#ppt_w-.5"/>
                                          </p:val>
                                        </p:tav>
                                        <p:tav tm="100000">
                                          <p:val>
                                            <p:strVal val="#ppt_w"/>
                                          </p:val>
                                        </p:tav>
                                      </p:tavLst>
                                    </p:anim>
                                    <p:anim calcmode="lin" valueType="num">
                                      <p:cBhvr>
                                        <p:cTn id="9" dur="1000" fill="hold">
                                          <p:stCondLst>
                                            <p:cond delay="0"/>
                                          </p:stCondLst>
                                        </p:cTn>
                                        <p:tgtEl>
                                          <p:spTgt spid="58370"/>
                                        </p:tgtEl>
                                        <p:attrNameLst>
                                          <p:attrName>ppt_h</p:attrName>
                                        </p:attrNameLst>
                                      </p:cBhvr>
                                      <p:tavLst>
                                        <p:tav tm="0">
                                          <p:val>
                                            <p:strVal val="#ppt_h"/>
                                          </p:val>
                                        </p:tav>
                                        <p:tav tm="100000">
                                          <p:val>
                                            <p:strVal val="#ppt_h"/>
                                          </p:val>
                                        </p:tav>
                                      </p:tavLst>
                                    </p:anim>
                                    <p:anim calcmode="lin" valueType="num">
                                      <p:cBhvr>
                                        <p:cTn id="10" dur="1000" fill="hold">
                                          <p:stCondLst>
                                            <p:cond delay="0"/>
                                          </p:stCondLst>
                                        </p:cTn>
                                        <p:tgtEl>
                                          <p:spTgt spid="58370"/>
                                        </p:tgtEl>
                                        <p:attrNameLst>
                                          <p:attrName>ppt_x</p:attrName>
                                        </p:attrNameLst>
                                      </p:cBhvr>
                                      <p:tavLst>
                                        <p:tav tm="0">
                                          <p:val>
                                            <p:strVal val="#ppt_x+.4"/>
                                          </p:val>
                                        </p:tav>
                                        <p:tav tm="100000">
                                          <p:val>
                                            <p:strVal val="#ppt_x"/>
                                          </p:val>
                                        </p:tav>
                                      </p:tavLst>
                                    </p:anim>
                                    <p:anim calcmode="lin" valueType="num">
                                      <p:cBhvr>
                                        <p:cTn id="11" dur="1000" fill="hold">
                                          <p:stCondLst>
                                            <p:cond delay="0"/>
                                          </p:stCondLst>
                                        </p:cTn>
                                        <p:tgtEl>
                                          <p:spTgt spid="58370"/>
                                        </p:tgtEl>
                                        <p:attrNameLst>
                                          <p:attrName>ppt_y</p:attrName>
                                        </p:attrNameLst>
                                      </p:cBhvr>
                                      <p:tavLst>
                                        <p:tav tm="0">
                                          <p:val>
                                            <p:strVal val="#ppt_y-.2"/>
                                          </p:val>
                                        </p:tav>
                                        <p:tav tm="50000">
                                          <p:val>
                                            <p:strVal val="#ppt_y+.1"/>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58371">
                                            <p:txEl>
                                              <p:pRg st="0" end="0"/>
                                            </p:txEl>
                                          </p:spTgt>
                                        </p:tgtEl>
                                        <p:attrNameLst>
                                          <p:attrName>style.visibility</p:attrName>
                                        </p:attrNameLst>
                                      </p:cBhvr>
                                      <p:to>
                                        <p:strVal val="visible"/>
                                      </p:to>
                                    </p:set>
                                    <p:anim calcmode="lin" valueType="num">
                                      <p:cBhvr>
                                        <p:cTn id="16" dur="500" fill="hold"/>
                                        <p:tgtEl>
                                          <p:spTgt spid="58371">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58371">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58371">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58371">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58371">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58371">
                                            <p:txEl>
                                              <p:pRg st="1" end="1"/>
                                            </p:txEl>
                                          </p:spTgt>
                                        </p:tgtEl>
                                        <p:attrNameLst>
                                          <p:attrName>style.visibility</p:attrName>
                                        </p:attrNameLst>
                                      </p:cBhvr>
                                      <p:to>
                                        <p:strVal val="visible"/>
                                      </p:to>
                                    </p:set>
                                    <p:anim calcmode="lin" valueType="num">
                                      <p:cBhvr>
                                        <p:cTn id="25" dur="500" fill="hold"/>
                                        <p:tgtEl>
                                          <p:spTgt spid="58371">
                                            <p:txEl>
                                              <p:pRg st="1" end="1"/>
                                            </p:txEl>
                                          </p:spTgt>
                                        </p:tgtEl>
                                        <p:attrNameLst>
                                          <p:attrName>ppt_w</p:attrName>
                                        </p:attrNameLst>
                                      </p:cBhvr>
                                      <p:tavLst>
                                        <p:tav tm="0">
                                          <p:val>
                                            <p:strVal val="#ppt_w*0.05"/>
                                          </p:val>
                                        </p:tav>
                                        <p:tav tm="100000">
                                          <p:val>
                                            <p:strVal val="#ppt_w"/>
                                          </p:val>
                                        </p:tav>
                                      </p:tavLst>
                                    </p:anim>
                                    <p:anim calcmode="lin" valueType="num">
                                      <p:cBhvr>
                                        <p:cTn id="26" dur="500" fill="hold"/>
                                        <p:tgtEl>
                                          <p:spTgt spid="58371">
                                            <p:txEl>
                                              <p:pRg st="1" end="1"/>
                                            </p:txEl>
                                          </p:spTgt>
                                        </p:tgtEl>
                                        <p:attrNameLst>
                                          <p:attrName>ppt_h</p:attrName>
                                        </p:attrNameLst>
                                      </p:cBhvr>
                                      <p:tavLst>
                                        <p:tav tm="0">
                                          <p:val>
                                            <p:strVal val="#ppt_h"/>
                                          </p:val>
                                        </p:tav>
                                        <p:tav tm="100000">
                                          <p:val>
                                            <p:strVal val="#ppt_h"/>
                                          </p:val>
                                        </p:tav>
                                      </p:tavLst>
                                    </p:anim>
                                    <p:anim calcmode="lin" valueType="num">
                                      <p:cBhvr>
                                        <p:cTn id="27" dur="500" fill="hold"/>
                                        <p:tgtEl>
                                          <p:spTgt spid="58371">
                                            <p:txEl>
                                              <p:pRg st="1" end="1"/>
                                            </p:txEl>
                                          </p:spTgt>
                                        </p:tgtEl>
                                        <p:attrNameLst>
                                          <p:attrName>ppt_x</p:attrName>
                                        </p:attrNameLst>
                                      </p:cBhvr>
                                      <p:tavLst>
                                        <p:tav tm="0">
                                          <p:val>
                                            <p:strVal val="#ppt_x-.2"/>
                                          </p:val>
                                        </p:tav>
                                        <p:tav tm="100000">
                                          <p:val>
                                            <p:strVal val="#ppt_x"/>
                                          </p:val>
                                        </p:tav>
                                      </p:tavLst>
                                    </p:anim>
                                    <p:anim calcmode="lin" valueType="num">
                                      <p:cBhvr>
                                        <p:cTn id="28" dur="500" fill="hold"/>
                                        <p:tgtEl>
                                          <p:spTgt spid="58371">
                                            <p:txEl>
                                              <p:pRg st="1" end="1"/>
                                            </p:txEl>
                                          </p:spTgt>
                                        </p:tgtEl>
                                        <p:attrNameLst>
                                          <p:attrName>ppt_y</p:attrName>
                                        </p:attrNameLst>
                                      </p:cBhvr>
                                      <p:tavLst>
                                        <p:tav tm="0">
                                          <p:val>
                                            <p:strVal val="#ppt_y"/>
                                          </p:val>
                                        </p:tav>
                                        <p:tav tm="100000">
                                          <p:val>
                                            <p:strVal val="#ppt_y"/>
                                          </p:val>
                                        </p:tav>
                                      </p:tavLst>
                                    </p:anim>
                                    <p:animEffect transition="in" filter="fade">
                                      <p:cBhvr>
                                        <p:cTn id="29" dur="500"/>
                                        <p:tgtEl>
                                          <p:spTgt spid="58371">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58371">
                                            <p:txEl>
                                              <p:pRg st="2" end="2"/>
                                            </p:txEl>
                                          </p:spTgt>
                                        </p:tgtEl>
                                        <p:attrNameLst>
                                          <p:attrName>style.visibility</p:attrName>
                                        </p:attrNameLst>
                                      </p:cBhvr>
                                      <p:to>
                                        <p:strVal val="visible"/>
                                      </p:to>
                                    </p:set>
                                    <p:anim calcmode="lin" valueType="num">
                                      <p:cBhvr>
                                        <p:cTn id="34" dur="500" fill="hold"/>
                                        <p:tgtEl>
                                          <p:spTgt spid="58371">
                                            <p:txEl>
                                              <p:pRg st="2" end="2"/>
                                            </p:txEl>
                                          </p:spTgt>
                                        </p:tgtEl>
                                        <p:attrNameLst>
                                          <p:attrName>ppt_w</p:attrName>
                                        </p:attrNameLst>
                                      </p:cBhvr>
                                      <p:tavLst>
                                        <p:tav tm="0">
                                          <p:val>
                                            <p:strVal val="#ppt_w*0.05"/>
                                          </p:val>
                                        </p:tav>
                                        <p:tav tm="100000">
                                          <p:val>
                                            <p:strVal val="#ppt_w"/>
                                          </p:val>
                                        </p:tav>
                                      </p:tavLst>
                                    </p:anim>
                                    <p:anim calcmode="lin" valueType="num">
                                      <p:cBhvr>
                                        <p:cTn id="35" dur="500" fill="hold"/>
                                        <p:tgtEl>
                                          <p:spTgt spid="58371">
                                            <p:txEl>
                                              <p:pRg st="2" end="2"/>
                                            </p:txEl>
                                          </p:spTgt>
                                        </p:tgtEl>
                                        <p:attrNameLst>
                                          <p:attrName>ppt_h</p:attrName>
                                        </p:attrNameLst>
                                      </p:cBhvr>
                                      <p:tavLst>
                                        <p:tav tm="0">
                                          <p:val>
                                            <p:strVal val="#ppt_h"/>
                                          </p:val>
                                        </p:tav>
                                        <p:tav tm="100000">
                                          <p:val>
                                            <p:strVal val="#ppt_h"/>
                                          </p:val>
                                        </p:tav>
                                      </p:tavLst>
                                    </p:anim>
                                    <p:anim calcmode="lin" valueType="num">
                                      <p:cBhvr>
                                        <p:cTn id="36" dur="500" fill="hold"/>
                                        <p:tgtEl>
                                          <p:spTgt spid="58371">
                                            <p:txEl>
                                              <p:pRg st="2" end="2"/>
                                            </p:txEl>
                                          </p:spTgt>
                                        </p:tgtEl>
                                        <p:attrNameLst>
                                          <p:attrName>ppt_x</p:attrName>
                                        </p:attrNameLst>
                                      </p:cBhvr>
                                      <p:tavLst>
                                        <p:tav tm="0">
                                          <p:val>
                                            <p:strVal val="#ppt_x-.2"/>
                                          </p:val>
                                        </p:tav>
                                        <p:tav tm="100000">
                                          <p:val>
                                            <p:strVal val="#ppt_x"/>
                                          </p:val>
                                        </p:tav>
                                      </p:tavLst>
                                    </p:anim>
                                    <p:anim calcmode="lin" valueType="num">
                                      <p:cBhvr>
                                        <p:cTn id="37" dur="500" fill="hold"/>
                                        <p:tgtEl>
                                          <p:spTgt spid="58371">
                                            <p:txEl>
                                              <p:pRg st="2" end="2"/>
                                            </p:txEl>
                                          </p:spTgt>
                                        </p:tgtEl>
                                        <p:attrNameLst>
                                          <p:attrName>ppt_y</p:attrName>
                                        </p:attrNameLst>
                                      </p:cBhvr>
                                      <p:tavLst>
                                        <p:tav tm="0">
                                          <p:val>
                                            <p:strVal val="#ppt_y"/>
                                          </p:val>
                                        </p:tav>
                                        <p:tav tm="100000">
                                          <p:val>
                                            <p:strVal val="#ppt_y"/>
                                          </p:val>
                                        </p:tav>
                                      </p:tavLst>
                                    </p:anim>
                                    <p:animEffect transition="in" filter="fade">
                                      <p:cBhvr>
                                        <p:cTn id="38" dur="500"/>
                                        <p:tgtEl>
                                          <p:spTgt spid="58371">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58371">
                                            <p:txEl>
                                              <p:pRg st="3" end="3"/>
                                            </p:txEl>
                                          </p:spTgt>
                                        </p:tgtEl>
                                        <p:attrNameLst>
                                          <p:attrName>style.visibility</p:attrName>
                                        </p:attrNameLst>
                                      </p:cBhvr>
                                      <p:to>
                                        <p:strVal val="visible"/>
                                      </p:to>
                                    </p:set>
                                    <p:anim calcmode="lin" valueType="num">
                                      <p:cBhvr>
                                        <p:cTn id="43" dur="500" fill="hold"/>
                                        <p:tgtEl>
                                          <p:spTgt spid="58371">
                                            <p:txEl>
                                              <p:pRg st="3" end="3"/>
                                            </p:txEl>
                                          </p:spTgt>
                                        </p:tgtEl>
                                        <p:attrNameLst>
                                          <p:attrName>ppt_w</p:attrName>
                                        </p:attrNameLst>
                                      </p:cBhvr>
                                      <p:tavLst>
                                        <p:tav tm="0">
                                          <p:val>
                                            <p:strVal val="#ppt_w*0.05"/>
                                          </p:val>
                                        </p:tav>
                                        <p:tav tm="100000">
                                          <p:val>
                                            <p:strVal val="#ppt_w"/>
                                          </p:val>
                                        </p:tav>
                                      </p:tavLst>
                                    </p:anim>
                                    <p:anim calcmode="lin" valueType="num">
                                      <p:cBhvr>
                                        <p:cTn id="44" dur="500" fill="hold"/>
                                        <p:tgtEl>
                                          <p:spTgt spid="58371">
                                            <p:txEl>
                                              <p:pRg st="3" end="3"/>
                                            </p:txEl>
                                          </p:spTgt>
                                        </p:tgtEl>
                                        <p:attrNameLst>
                                          <p:attrName>ppt_h</p:attrName>
                                        </p:attrNameLst>
                                      </p:cBhvr>
                                      <p:tavLst>
                                        <p:tav tm="0">
                                          <p:val>
                                            <p:strVal val="#ppt_h"/>
                                          </p:val>
                                        </p:tav>
                                        <p:tav tm="100000">
                                          <p:val>
                                            <p:strVal val="#ppt_h"/>
                                          </p:val>
                                        </p:tav>
                                      </p:tavLst>
                                    </p:anim>
                                    <p:anim calcmode="lin" valueType="num">
                                      <p:cBhvr>
                                        <p:cTn id="45" dur="500" fill="hold"/>
                                        <p:tgtEl>
                                          <p:spTgt spid="58371">
                                            <p:txEl>
                                              <p:pRg st="3" end="3"/>
                                            </p:txEl>
                                          </p:spTgt>
                                        </p:tgtEl>
                                        <p:attrNameLst>
                                          <p:attrName>ppt_x</p:attrName>
                                        </p:attrNameLst>
                                      </p:cBhvr>
                                      <p:tavLst>
                                        <p:tav tm="0">
                                          <p:val>
                                            <p:strVal val="#ppt_x-.2"/>
                                          </p:val>
                                        </p:tav>
                                        <p:tav tm="100000">
                                          <p:val>
                                            <p:strVal val="#ppt_x"/>
                                          </p:val>
                                        </p:tav>
                                      </p:tavLst>
                                    </p:anim>
                                    <p:anim calcmode="lin" valueType="num">
                                      <p:cBhvr>
                                        <p:cTn id="46" dur="500" fill="hold"/>
                                        <p:tgtEl>
                                          <p:spTgt spid="58371">
                                            <p:txEl>
                                              <p:pRg st="3" end="3"/>
                                            </p:txEl>
                                          </p:spTgt>
                                        </p:tgtEl>
                                        <p:attrNameLst>
                                          <p:attrName>ppt_y</p:attrName>
                                        </p:attrNameLst>
                                      </p:cBhvr>
                                      <p:tavLst>
                                        <p:tav tm="0">
                                          <p:val>
                                            <p:strVal val="#ppt_y"/>
                                          </p:val>
                                        </p:tav>
                                        <p:tav tm="100000">
                                          <p:val>
                                            <p:strVal val="#ppt_y"/>
                                          </p:val>
                                        </p:tav>
                                      </p:tavLst>
                                    </p:anim>
                                    <p:animEffect transition="in" filter="fade">
                                      <p:cBhvr>
                                        <p:cTn id="47" dur="500"/>
                                        <p:tgtEl>
                                          <p:spTgt spid="58371">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4" presetClass="entr" presetSubtype="0" accel="100000" fill="hold" grpId="0" nodeType="clickEffect">
                                  <p:stCondLst>
                                    <p:cond delay="0"/>
                                  </p:stCondLst>
                                  <p:childTnLst>
                                    <p:set>
                                      <p:cBhvr>
                                        <p:cTn id="51" dur="1" fill="hold">
                                          <p:stCondLst>
                                            <p:cond delay="0"/>
                                          </p:stCondLst>
                                        </p:cTn>
                                        <p:tgtEl>
                                          <p:spTgt spid="58371">
                                            <p:txEl>
                                              <p:pRg st="4" end="4"/>
                                            </p:txEl>
                                          </p:spTgt>
                                        </p:tgtEl>
                                        <p:attrNameLst>
                                          <p:attrName>style.visibility</p:attrName>
                                        </p:attrNameLst>
                                      </p:cBhvr>
                                      <p:to>
                                        <p:strVal val="visible"/>
                                      </p:to>
                                    </p:set>
                                    <p:anim calcmode="lin" valueType="num">
                                      <p:cBhvr>
                                        <p:cTn id="52" dur="500" fill="hold"/>
                                        <p:tgtEl>
                                          <p:spTgt spid="58371">
                                            <p:txEl>
                                              <p:pRg st="4" end="4"/>
                                            </p:txEl>
                                          </p:spTgt>
                                        </p:tgtEl>
                                        <p:attrNameLst>
                                          <p:attrName>ppt_w</p:attrName>
                                        </p:attrNameLst>
                                      </p:cBhvr>
                                      <p:tavLst>
                                        <p:tav tm="0">
                                          <p:val>
                                            <p:strVal val="#ppt_w*0.05"/>
                                          </p:val>
                                        </p:tav>
                                        <p:tav tm="100000">
                                          <p:val>
                                            <p:strVal val="#ppt_w"/>
                                          </p:val>
                                        </p:tav>
                                      </p:tavLst>
                                    </p:anim>
                                    <p:anim calcmode="lin" valueType="num">
                                      <p:cBhvr>
                                        <p:cTn id="53" dur="500" fill="hold"/>
                                        <p:tgtEl>
                                          <p:spTgt spid="58371">
                                            <p:txEl>
                                              <p:pRg st="4" end="4"/>
                                            </p:txEl>
                                          </p:spTgt>
                                        </p:tgtEl>
                                        <p:attrNameLst>
                                          <p:attrName>ppt_h</p:attrName>
                                        </p:attrNameLst>
                                      </p:cBhvr>
                                      <p:tavLst>
                                        <p:tav tm="0">
                                          <p:val>
                                            <p:strVal val="#ppt_h"/>
                                          </p:val>
                                        </p:tav>
                                        <p:tav tm="100000">
                                          <p:val>
                                            <p:strVal val="#ppt_h"/>
                                          </p:val>
                                        </p:tav>
                                      </p:tavLst>
                                    </p:anim>
                                    <p:anim calcmode="lin" valueType="num">
                                      <p:cBhvr>
                                        <p:cTn id="54" dur="500" fill="hold"/>
                                        <p:tgtEl>
                                          <p:spTgt spid="58371">
                                            <p:txEl>
                                              <p:pRg st="4" end="4"/>
                                            </p:txEl>
                                          </p:spTgt>
                                        </p:tgtEl>
                                        <p:attrNameLst>
                                          <p:attrName>ppt_x</p:attrName>
                                        </p:attrNameLst>
                                      </p:cBhvr>
                                      <p:tavLst>
                                        <p:tav tm="0">
                                          <p:val>
                                            <p:strVal val="#ppt_x-.2"/>
                                          </p:val>
                                        </p:tav>
                                        <p:tav tm="100000">
                                          <p:val>
                                            <p:strVal val="#ppt_x"/>
                                          </p:val>
                                        </p:tav>
                                      </p:tavLst>
                                    </p:anim>
                                    <p:anim calcmode="lin" valueType="num">
                                      <p:cBhvr>
                                        <p:cTn id="55" dur="500" fill="hold"/>
                                        <p:tgtEl>
                                          <p:spTgt spid="58371">
                                            <p:txEl>
                                              <p:pRg st="4" end="4"/>
                                            </p:txEl>
                                          </p:spTgt>
                                        </p:tgtEl>
                                        <p:attrNameLst>
                                          <p:attrName>ppt_y</p:attrName>
                                        </p:attrNameLst>
                                      </p:cBhvr>
                                      <p:tavLst>
                                        <p:tav tm="0">
                                          <p:val>
                                            <p:strVal val="#ppt_y"/>
                                          </p:val>
                                        </p:tav>
                                        <p:tav tm="100000">
                                          <p:val>
                                            <p:strVal val="#ppt_y"/>
                                          </p:val>
                                        </p:tav>
                                      </p:tavLst>
                                    </p:anim>
                                    <p:animEffect transition="in" filter="fade">
                                      <p:cBhvr>
                                        <p:cTn id="56" dur="500"/>
                                        <p:tgtEl>
                                          <p:spTgt spid="58371">
                                            <p:txEl>
                                              <p:pRg st="4" end="4"/>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5" presetClass="exit" presetSubtype="0" fill="hold" grpId="1" nodeType="clickEffect">
                                  <p:stCondLst>
                                    <p:cond delay="0"/>
                                  </p:stCondLst>
                                  <p:childTnLst>
                                    <p:anim calcmode="lin" valueType="num">
                                      <p:cBhvr>
                                        <p:cTn id="60" dur="2000" fill="hold"/>
                                        <p:tgtEl>
                                          <p:spTgt spid="58370"/>
                                        </p:tgtEl>
                                        <p:attrNameLst>
                                          <p:attrName>style.rotation</p:attrName>
                                        </p:attrNameLst>
                                      </p:cBhvr>
                                      <p:tavLst>
                                        <p:tav tm="0">
                                          <p:val>
                                            <p:fltVal val="0"/>
                                          </p:val>
                                        </p:tav>
                                        <p:tav tm="100000">
                                          <p:val>
                                            <p:fltVal val="-90"/>
                                          </p:val>
                                        </p:tav>
                                      </p:tavLst>
                                    </p:anim>
                                    <p:anim calcmode="lin" valueType="num">
                                      <p:cBhvr>
                                        <p:cTn id="61" dur="2000" fill="hold"/>
                                        <p:tgtEl>
                                          <p:spTgt spid="58370"/>
                                        </p:tgtEl>
                                        <p:attrNameLst>
                                          <p:attrName>ppt_w</p:attrName>
                                        </p:attrNameLst>
                                      </p:cBhvr>
                                      <p:tavLst>
                                        <p:tav tm="0">
                                          <p:val>
                                            <p:strVal val="ppt_w"/>
                                          </p:val>
                                        </p:tav>
                                        <p:tav tm="50000">
                                          <p:val>
                                            <p:strVal val="ppt_w-.5"/>
                                          </p:val>
                                        </p:tav>
                                        <p:tav tm="100000">
                                          <p:val>
                                            <p:strVal val="ppt_w-.5"/>
                                          </p:val>
                                        </p:tav>
                                      </p:tavLst>
                                    </p:anim>
                                    <p:anim calcmode="lin" valueType="num">
                                      <p:cBhvr>
                                        <p:cTn id="62" dur="2000" fill="hold"/>
                                        <p:tgtEl>
                                          <p:spTgt spid="58370"/>
                                        </p:tgtEl>
                                        <p:attrNameLst>
                                          <p:attrName>ppt_h</p:attrName>
                                        </p:attrNameLst>
                                      </p:cBhvr>
                                      <p:tavLst>
                                        <p:tav tm="0">
                                          <p:val>
                                            <p:strVal val="ppt_h"/>
                                          </p:val>
                                        </p:tav>
                                        <p:tav tm="100000">
                                          <p:val>
                                            <p:strVal val="ppt_h"/>
                                          </p:val>
                                        </p:tav>
                                      </p:tavLst>
                                    </p:anim>
                                    <p:anim calcmode="lin" valueType="num">
                                      <p:cBhvr>
                                        <p:cTn id="63" dur="2000" fill="hold"/>
                                        <p:tgtEl>
                                          <p:spTgt spid="58370"/>
                                        </p:tgtEl>
                                        <p:attrNameLst>
                                          <p:attrName>ppt_x</p:attrName>
                                        </p:attrNameLst>
                                      </p:cBhvr>
                                      <p:tavLst>
                                        <p:tav tm="0">
                                          <p:val>
                                            <p:strVal val="ppt_x"/>
                                          </p:val>
                                        </p:tav>
                                        <p:tav tm="100000">
                                          <p:val>
                                            <p:strVal val="ppt_x+.4"/>
                                          </p:val>
                                        </p:tav>
                                      </p:tavLst>
                                    </p:anim>
                                    <p:anim calcmode="lin" valueType="num">
                                      <p:cBhvr>
                                        <p:cTn id="64" dur="2000" fill="hold"/>
                                        <p:tgtEl>
                                          <p:spTgt spid="58370"/>
                                        </p:tgtEl>
                                        <p:attrNameLst>
                                          <p:attrName>ppt_y</p:attrName>
                                        </p:attrNameLst>
                                      </p:cBhvr>
                                      <p:tavLst>
                                        <p:tav tm="0">
                                          <p:val>
                                            <p:strVal val="ppt_y"/>
                                          </p:val>
                                        </p:tav>
                                        <p:tav tm="50000">
                                          <p:val>
                                            <p:strVal val="ppt_y+.1"/>
                                          </p:val>
                                        </p:tav>
                                        <p:tav tm="100000">
                                          <p:val>
                                            <p:strVal val="ppt_y-.2"/>
                                          </p:val>
                                        </p:tav>
                                      </p:tavLst>
                                    </p:anim>
                                    <p:set>
                                      <p:cBhvr>
                                        <p:cTn id="65" dur="1" fill="hold">
                                          <p:stCondLst>
                                            <p:cond delay="1998"/>
                                          </p:stCondLst>
                                        </p:cTn>
                                        <p:tgtEl>
                                          <p:spTgt spid="58370"/>
                                        </p:tgtEl>
                                        <p:attrNameLst>
                                          <p:attrName>style.visibility</p:attrName>
                                        </p:attrNameLst>
                                      </p:cBhvr>
                                      <p:to>
                                        <p:strVal val="hidden"/>
                                      </p:to>
                                    </p:set>
                                  </p:childTnLst>
                                </p:cTn>
                              </p:par>
                              <p:par>
                                <p:cTn id="66" presetID="22" presetClass="exit" presetSubtype="8" fill="hold" grpId="1" nodeType="withEffect">
                                  <p:stCondLst>
                                    <p:cond delay="0"/>
                                  </p:stCondLst>
                                  <p:childTnLst>
                                    <p:animEffect transition="out" filter="wipe(left)">
                                      <p:cBhvr>
                                        <p:cTn id="67" dur="500"/>
                                        <p:tgtEl>
                                          <p:spTgt spid="58371">
                                            <p:txEl>
                                              <p:pRg st="0" end="0"/>
                                            </p:txEl>
                                          </p:spTgt>
                                        </p:tgtEl>
                                      </p:cBhvr>
                                    </p:animEffect>
                                    <p:set>
                                      <p:cBhvr>
                                        <p:cTn id="68" dur="1" fill="hold">
                                          <p:stCondLst>
                                            <p:cond delay="499"/>
                                          </p:stCondLst>
                                        </p:cTn>
                                        <p:tgtEl>
                                          <p:spTgt spid="58371">
                                            <p:txEl>
                                              <p:pRg st="0" end="0"/>
                                            </p:txEl>
                                          </p:spTgt>
                                        </p:tgtEl>
                                        <p:attrNameLst>
                                          <p:attrName>style.visibility</p:attrName>
                                        </p:attrNameLst>
                                      </p:cBhvr>
                                      <p:to>
                                        <p:strVal val="hidden"/>
                                      </p:to>
                                    </p:set>
                                  </p:childTnLst>
                                </p:cTn>
                              </p:par>
                              <p:par>
                                <p:cTn id="69" presetID="22" presetClass="exit" presetSubtype="8" fill="hold" grpId="1" nodeType="withEffect">
                                  <p:stCondLst>
                                    <p:cond delay="0"/>
                                  </p:stCondLst>
                                  <p:childTnLst>
                                    <p:animEffect transition="out" filter="wipe(left)">
                                      <p:cBhvr>
                                        <p:cTn id="70" dur="500"/>
                                        <p:tgtEl>
                                          <p:spTgt spid="58371">
                                            <p:txEl>
                                              <p:pRg st="1" end="1"/>
                                            </p:txEl>
                                          </p:spTgt>
                                        </p:tgtEl>
                                      </p:cBhvr>
                                    </p:animEffect>
                                    <p:set>
                                      <p:cBhvr>
                                        <p:cTn id="71" dur="1" fill="hold">
                                          <p:stCondLst>
                                            <p:cond delay="499"/>
                                          </p:stCondLst>
                                        </p:cTn>
                                        <p:tgtEl>
                                          <p:spTgt spid="58371">
                                            <p:txEl>
                                              <p:pRg st="1" end="1"/>
                                            </p:txEl>
                                          </p:spTgt>
                                        </p:tgtEl>
                                        <p:attrNameLst>
                                          <p:attrName>style.visibility</p:attrName>
                                        </p:attrNameLst>
                                      </p:cBhvr>
                                      <p:to>
                                        <p:strVal val="hidden"/>
                                      </p:to>
                                    </p:set>
                                  </p:childTnLst>
                                </p:cTn>
                              </p:par>
                              <p:par>
                                <p:cTn id="72" presetID="22" presetClass="exit" presetSubtype="8" fill="hold" grpId="1" nodeType="withEffect">
                                  <p:stCondLst>
                                    <p:cond delay="0"/>
                                  </p:stCondLst>
                                  <p:childTnLst>
                                    <p:animEffect transition="out" filter="wipe(left)">
                                      <p:cBhvr>
                                        <p:cTn id="73" dur="500"/>
                                        <p:tgtEl>
                                          <p:spTgt spid="58371">
                                            <p:txEl>
                                              <p:pRg st="2" end="2"/>
                                            </p:txEl>
                                          </p:spTgt>
                                        </p:tgtEl>
                                      </p:cBhvr>
                                    </p:animEffect>
                                    <p:set>
                                      <p:cBhvr>
                                        <p:cTn id="74" dur="1" fill="hold">
                                          <p:stCondLst>
                                            <p:cond delay="499"/>
                                          </p:stCondLst>
                                        </p:cTn>
                                        <p:tgtEl>
                                          <p:spTgt spid="58371">
                                            <p:txEl>
                                              <p:pRg st="2" end="2"/>
                                            </p:txEl>
                                          </p:spTgt>
                                        </p:tgtEl>
                                        <p:attrNameLst>
                                          <p:attrName>style.visibility</p:attrName>
                                        </p:attrNameLst>
                                      </p:cBhvr>
                                      <p:to>
                                        <p:strVal val="hidden"/>
                                      </p:to>
                                    </p:set>
                                  </p:childTnLst>
                                </p:cTn>
                              </p:par>
                              <p:par>
                                <p:cTn id="75" presetID="22" presetClass="exit" presetSubtype="8" fill="hold" grpId="1" nodeType="withEffect">
                                  <p:stCondLst>
                                    <p:cond delay="0"/>
                                  </p:stCondLst>
                                  <p:childTnLst>
                                    <p:animEffect transition="out" filter="wipe(left)">
                                      <p:cBhvr>
                                        <p:cTn id="76" dur="500"/>
                                        <p:tgtEl>
                                          <p:spTgt spid="58371">
                                            <p:txEl>
                                              <p:pRg st="3" end="3"/>
                                            </p:txEl>
                                          </p:spTgt>
                                        </p:tgtEl>
                                      </p:cBhvr>
                                    </p:animEffect>
                                    <p:set>
                                      <p:cBhvr>
                                        <p:cTn id="77" dur="1" fill="hold">
                                          <p:stCondLst>
                                            <p:cond delay="499"/>
                                          </p:stCondLst>
                                        </p:cTn>
                                        <p:tgtEl>
                                          <p:spTgt spid="58371">
                                            <p:txEl>
                                              <p:pRg st="3" end="3"/>
                                            </p:txEl>
                                          </p:spTgt>
                                        </p:tgtEl>
                                        <p:attrNameLst>
                                          <p:attrName>style.visibility</p:attrName>
                                        </p:attrNameLst>
                                      </p:cBhvr>
                                      <p:to>
                                        <p:strVal val="hidden"/>
                                      </p:to>
                                    </p:set>
                                  </p:childTnLst>
                                </p:cTn>
                              </p:par>
                              <p:par>
                                <p:cTn id="78" presetID="22" presetClass="exit" presetSubtype="8" fill="hold" grpId="1" nodeType="withEffect">
                                  <p:stCondLst>
                                    <p:cond delay="0"/>
                                  </p:stCondLst>
                                  <p:childTnLst>
                                    <p:animEffect transition="out" filter="wipe(left)">
                                      <p:cBhvr>
                                        <p:cTn id="79" dur="500"/>
                                        <p:tgtEl>
                                          <p:spTgt spid="58371">
                                            <p:txEl>
                                              <p:pRg st="4" end="4"/>
                                            </p:txEl>
                                          </p:spTgt>
                                        </p:tgtEl>
                                      </p:cBhvr>
                                    </p:animEffect>
                                    <p:set>
                                      <p:cBhvr>
                                        <p:cTn id="80" dur="1" fill="hold">
                                          <p:stCondLst>
                                            <p:cond delay="499"/>
                                          </p:stCondLst>
                                        </p:cTn>
                                        <p:tgtEl>
                                          <p:spTgt spid="58371">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p:bldP spid="58370" grpId="1"/>
      <p:bldP spid="58371" grpId="0" build="p"/>
      <p:bldP spid="58371" grpId="1" build="allAtOnce"/>
    </p:bldLst>
  </p:timing>
</p:sld>
</file>

<file path=ppt/slides/slide2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normAutofit/>
          </a:bodyPr>
          <a:lstStyle/>
          <a:p>
            <a:pPr rtl="1" eaLnBrk="1" hangingPunct="1">
              <a:defRPr/>
            </a:pPr>
            <a:r>
              <a:rPr lang="fa-IR" sz="3600" b="1" dirty="0" smtClean="0">
                <a:cs typeface="B Titr" pitchFamily="2" charset="-78"/>
              </a:rPr>
              <a:t>شاخص های اجرایی</a:t>
            </a:r>
            <a:endParaRPr lang="en-US" sz="3600" b="1" dirty="0" smtClean="0">
              <a:cs typeface="B Titr" pitchFamily="2" charset="-78"/>
            </a:endParaRPr>
          </a:p>
        </p:txBody>
      </p:sp>
      <p:sp>
        <p:nvSpPr>
          <p:cNvPr id="59395" name="Rectangle 3"/>
          <p:cNvSpPr>
            <a:spLocks noGrp="1" noChangeArrowheads="1"/>
          </p:cNvSpPr>
          <p:nvPr>
            <p:ph type="body" idx="1"/>
          </p:nvPr>
        </p:nvSpPr>
        <p:spPr/>
        <p:txBody>
          <a:bodyPr/>
          <a:lstStyle/>
          <a:p>
            <a:pPr algn="r" rtl="1" eaLnBrk="1" hangingPunct="1">
              <a:defRPr/>
            </a:pPr>
            <a:r>
              <a:rPr lang="fa-IR" dirty="0" smtClean="0">
                <a:cs typeface="B Nazanin" pitchFamily="2" charset="-78"/>
              </a:rPr>
              <a:t>قبل از مشخص کردن شاخص ها باید فرایندها را استاندارد کرد تا قابلیت اندازه گیری را پیدا کنند.</a:t>
            </a:r>
          </a:p>
          <a:p>
            <a:pPr algn="r" rtl="1" eaLnBrk="1" hangingPunct="1">
              <a:defRPr/>
            </a:pPr>
            <a:r>
              <a:rPr lang="fa-IR" dirty="0" smtClean="0">
                <a:cs typeface="B Nazanin" pitchFamily="2" charset="-78"/>
              </a:rPr>
              <a:t>فراموش نشود که استانداردها دارای نوسان می باشند.</a:t>
            </a:r>
          </a:p>
          <a:p>
            <a:pPr algn="r" rtl="1" eaLnBrk="1" hangingPunct="1">
              <a:defRPr/>
            </a:pPr>
            <a:r>
              <a:rPr lang="fa-IR" dirty="0" smtClean="0">
                <a:cs typeface="B Nazanin" pitchFamily="2" charset="-78"/>
              </a:rPr>
              <a:t>مشخص کردن شاخصهایی که بهترین نگرش را در مورد نتایج مطلوب فراهم می کنند. که از این شاخص ها برای پایش و ارزشیابی می توان استفاده کرد. بهتر است شاخصها کمی باشند و نه کیفی! همچنین شاخص های انتخابی باید قابل فهم و مورد قبول افراد دیگر باشند.</a:t>
            </a:r>
            <a:endParaRPr lang="en-US" dirty="0" smtClean="0">
              <a:cs typeface="B Nazanin" pitchFamily="2" charset="-78"/>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anim calcmode="lin" valueType="num">
                                      <p:cBhvr>
                                        <p:cTn id="7" dur="500" fill="hold"/>
                                        <p:tgtEl>
                                          <p:spTgt spid="59394"/>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9394"/>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9394"/>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9394"/>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6" presetClass="emph" presetSubtype="0" autoRev="1" fill="hold" grpId="1" nodeType="clickEffect">
                                  <p:stCondLst>
                                    <p:cond delay="0"/>
                                  </p:stCondLst>
                                  <p:childTnLst>
                                    <p:animScale>
                                      <p:cBhvr>
                                        <p:cTn id="14" dur="449" fill="hold">
                                          <p:stCondLst>
                                            <p:cond delay="0"/>
                                          </p:stCondLst>
                                        </p:cTn>
                                        <p:tgtEl>
                                          <p:spTgt spid="59394"/>
                                        </p:tgtEl>
                                      </p:cBhvr>
                                      <p:to x="150000" y="150000"/>
                                    </p:animScale>
                                  </p:childTnLst>
                                </p:cTn>
                              </p:par>
                              <p:par>
                                <p:cTn id="15" presetID="23" presetClass="entr" presetSubtype="16" fill="hold" grpId="0" nodeType="withEffect">
                                  <p:stCondLst>
                                    <p:cond delay="400"/>
                                  </p:stCondLst>
                                  <p:childTnLst>
                                    <p:set>
                                      <p:cBhvr>
                                        <p:cTn id="16" dur="1" fill="hold">
                                          <p:stCondLst>
                                            <p:cond delay="0"/>
                                          </p:stCondLst>
                                        </p:cTn>
                                        <p:tgtEl>
                                          <p:spTgt spid="59395">
                                            <p:txEl>
                                              <p:pRg st="0" end="0"/>
                                            </p:txEl>
                                          </p:spTgt>
                                        </p:tgtEl>
                                        <p:attrNameLst>
                                          <p:attrName>style.visibility</p:attrName>
                                        </p:attrNameLst>
                                      </p:cBhvr>
                                      <p:to>
                                        <p:strVal val="visible"/>
                                      </p:to>
                                    </p:set>
                                    <p:anim calcmode="lin" valueType="num">
                                      <p:cBhvr>
                                        <p:cTn id="17" dur="500" fill="hold"/>
                                        <p:tgtEl>
                                          <p:spTgt spid="59395">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5939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59395">
                                            <p:txEl>
                                              <p:pRg st="1" end="1"/>
                                            </p:txEl>
                                          </p:spTgt>
                                        </p:tgtEl>
                                        <p:attrNameLst>
                                          <p:attrName>style.visibility</p:attrName>
                                        </p:attrNameLst>
                                      </p:cBhvr>
                                      <p:to>
                                        <p:strVal val="visible"/>
                                      </p:to>
                                    </p:set>
                                    <p:anim calcmode="lin" valueType="num">
                                      <p:cBhvr>
                                        <p:cTn id="23" dur="500" fill="hold"/>
                                        <p:tgtEl>
                                          <p:spTgt spid="59395">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59395">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grpId="0" nodeType="clickEffect">
                                  <p:stCondLst>
                                    <p:cond delay="0"/>
                                  </p:stCondLst>
                                  <p:childTnLst>
                                    <p:set>
                                      <p:cBhvr>
                                        <p:cTn id="28" dur="1" fill="hold">
                                          <p:stCondLst>
                                            <p:cond delay="0"/>
                                          </p:stCondLst>
                                        </p:cTn>
                                        <p:tgtEl>
                                          <p:spTgt spid="59395">
                                            <p:txEl>
                                              <p:pRg st="2" end="2"/>
                                            </p:txEl>
                                          </p:spTgt>
                                        </p:tgtEl>
                                        <p:attrNameLst>
                                          <p:attrName>style.visibility</p:attrName>
                                        </p:attrNameLst>
                                      </p:cBhvr>
                                      <p:to>
                                        <p:strVal val="visible"/>
                                      </p:to>
                                    </p:set>
                                    <p:anim calcmode="lin" valueType="num">
                                      <p:cBhvr>
                                        <p:cTn id="29" dur="500" fill="hold"/>
                                        <p:tgtEl>
                                          <p:spTgt spid="59395">
                                            <p:txEl>
                                              <p:pRg st="2" end="2"/>
                                            </p:txEl>
                                          </p:spTgt>
                                        </p:tgtEl>
                                        <p:attrNameLst>
                                          <p:attrName>ppt_w</p:attrName>
                                        </p:attrNameLst>
                                      </p:cBhvr>
                                      <p:tavLst>
                                        <p:tav tm="0">
                                          <p:val>
                                            <p:fltVal val="0"/>
                                          </p:val>
                                        </p:tav>
                                        <p:tav tm="100000">
                                          <p:val>
                                            <p:strVal val="#ppt_w"/>
                                          </p:val>
                                        </p:tav>
                                      </p:tavLst>
                                    </p:anim>
                                    <p:anim calcmode="lin" valueType="num">
                                      <p:cBhvr>
                                        <p:cTn id="30" dur="500" fill="hold"/>
                                        <p:tgtEl>
                                          <p:spTgt spid="59395">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3" presetClass="exit" presetSubtype="32" fill="hold" grpId="2" nodeType="clickEffect">
                                  <p:stCondLst>
                                    <p:cond delay="0"/>
                                  </p:stCondLst>
                                  <p:childTnLst>
                                    <p:anim calcmode="lin" valueType="num">
                                      <p:cBhvr>
                                        <p:cTn id="34" dur="500" fill="hold"/>
                                        <p:tgtEl>
                                          <p:spTgt spid="59394"/>
                                        </p:tgtEl>
                                        <p:attrNameLst>
                                          <p:attrName>ppt_w</p:attrName>
                                        </p:attrNameLst>
                                      </p:cBhvr>
                                      <p:tavLst>
                                        <p:tav tm="0">
                                          <p:val>
                                            <p:strVal val="ppt_w"/>
                                          </p:val>
                                        </p:tav>
                                        <p:tav tm="100000">
                                          <p:val>
                                            <p:fltVal val="0"/>
                                          </p:val>
                                        </p:tav>
                                      </p:tavLst>
                                    </p:anim>
                                    <p:anim calcmode="lin" valueType="num">
                                      <p:cBhvr>
                                        <p:cTn id="35" dur="500" fill="hold"/>
                                        <p:tgtEl>
                                          <p:spTgt spid="59394"/>
                                        </p:tgtEl>
                                        <p:attrNameLst>
                                          <p:attrName>ppt_h</p:attrName>
                                        </p:attrNameLst>
                                      </p:cBhvr>
                                      <p:tavLst>
                                        <p:tav tm="0">
                                          <p:val>
                                            <p:strVal val="ppt_h"/>
                                          </p:val>
                                        </p:tav>
                                        <p:tav tm="100000">
                                          <p:val>
                                            <p:fltVal val="0"/>
                                          </p:val>
                                        </p:tav>
                                      </p:tavLst>
                                    </p:anim>
                                    <p:set>
                                      <p:cBhvr>
                                        <p:cTn id="36" dur="1" fill="hold">
                                          <p:stCondLst>
                                            <p:cond delay="499"/>
                                          </p:stCondLst>
                                        </p:cTn>
                                        <p:tgtEl>
                                          <p:spTgt spid="59394"/>
                                        </p:tgtEl>
                                        <p:attrNameLst>
                                          <p:attrName>style.visibility</p:attrName>
                                        </p:attrNameLst>
                                      </p:cBhvr>
                                      <p:to>
                                        <p:strVal val="hidden"/>
                                      </p:to>
                                    </p:set>
                                  </p:childTnLst>
                                </p:cTn>
                              </p:par>
                              <p:par>
                                <p:cTn id="37" presetID="23" presetClass="exit" presetSubtype="32" fill="hold" grpId="1" nodeType="withEffect">
                                  <p:stCondLst>
                                    <p:cond delay="0"/>
                                  </p:stCondLst>
                                  <p:childTnLst>
                                    <p:anim calcmode="lin" valueType="num">
                                      <p:cBhvr>
                                        <p:cTn id="38" dur="500" fill="hold"/>
                                        <p:tgtEl>
                                          <p:spTgt spid="59395">
                                            <p:txEl>
                                              <p:pRg st="0" end="0"/>
                                            </p:txEl>
                                          </p:spTgt>
                                        </p:tgtEl>
                                        <p:attrNameLst>
                                          <p:attrName>ppt_w</p:attrName>
                                        </p:attrNameLst>
                                      </p:cBhvr>
                                      <p:tavLst>
                                        <p:tav tm="0">
                                          <p:val>
                                            <p:strVal val="ppt_w"/>
                                          </p:val>
                                        </p:tav>
                                        <p:tav tm="100000">
                                          <p:val>
                                            <p:fltVal val="0"/>
                                          </p:val>
                                        </p:tav>
                                      </p:tavLst>
                                    </p:anim>
                                    <p:anim calcmode="lin" valueType="num">
                                      <p:cBhvr>
                                        <p:cTn id="39" dur="500" fill="hold"/>
                                        <p:tgtEl>
                                          <p:spTgt spid="59395">
                                            <p:txEl>
                                              <p:pRg st="0" end="0"/>
                                            </p:txEl>
                                          </p:spTgt>
                                        </p:tgtEl>
                                        <p:attrNameLst>
                                          <p:attrName>ppt_h</p:attrName>
                                        </p:attrNameLst>
                                      </p:cBhvr>
                                      <p:tavLst>
                                        <p:tav tm="0">
                                          <p:val>
                                            <p:strVal val="ppt_h"/>
                                          </p:val>
                                        </p:tav>
                                        <p:tav tm="100000">
                                          <p:val>
                                            <p:fltVal val="0"/>
                                          </p:val>
                                        </p:tav>
                                      </p:tavLst>
                                    </p:anim>
                                    <p:set>
                                      <p:cBhvr>
                                        <p:cTn id="40" dur="1" fill="hold">
                                          <p:stCondLst>
                                            <p:cond delay="499"/>
                                          </p:stCondLst>
                                        </p:cTn>
                                        <p:tgtEl>
                                          <p:spTgt spid="59395">
                                            <p:txEl>
                                              <p:pRg st="0" end="0"/>
                                            </p:txEl>
                                          </p:spTgt>
                                        </p:tgtEl>
                                        <p:attrNameLst>
                                          <p:attrName>style.visibility</p:attrName>
                                        </p:attrNameLst>
                                      </p:cBhvr>
                                      <p:to>
                                        <p:strVal val="hidden"/>
                                      </p:to>
                                    </p:set>
                                  </p:childTnLst>
                                </p:cTn>
                              </p:par>
                              <p:par>
                                <p:cTn id="41" presetID="23" presetClass="exit" presetSubtype="32" fill="hold" grpId="1" nodeType="withEffect">
                                  <p:stCondLst>
                                    <p:cond delay="0"/>
                                  </p:stCondLst>
                                  <p:childTnLst>
                                    <p:anim calcmode="lin" valueType="num">
                                      <p:cBhvr>
                                        <p:cTn id="42" dur="500" fill="hold"/>
                                        <p:tgtEl>
                                          <p:spTgt spid="59395">
                                            <p:txEl>
                                              <p:pRg st="1" end="1"/>
                                            </p:txEl>
                                          </p:spTgt>
                                        </p:tgtEl>
                                        <p:attrNameLst>
                                          <p:attrName>ppt_w</p:attrName>
                                        </p:attrNameLst>
                                      </p:cBhvr>
                                      <p:tavLst>
                                        <p:tav tm="0">
                                          <p:val>
                                            <p:strVal val="ppt_w"/>
                                          </p:val>
                                        </p:tav>
                                        <p:tav tm="100000">
                                          <p:val>
                                            <p:fltVal val="0"/>
                                          </p:val>
                                        </p:tav>
                                      </p:tavLst>
                                    </p:anim>
                                    <p:anim calcmode="lin" valueType="num">
                                      <p:cBhvr>
                                        <p:cTn id="43" dur="500" fill="hold"/>
                                        <p:tgtEl>
                                          <p:spTgt spid="59395">
                                            <p:txEl>
                                              <p:pRg st="1" end="1"/>
                                            </p:txEl>
                                          </p:spTgt>
                                        </p:tgtEl>
                                        <p:attrNameLst>
                                          <p:attrName>ppt_h</p:attrName>
                                        </p:attrNameLst>
                                      </p:cBhvr>
                                      <p:tavLst>
                                        <p:tav tm="0">
                                          <p:val>
                                            <p:strVal val="ppt_h"/>
                                          </p:val>
                                        </p:tav>
                                        <p:tav tm="100000">
                                          <p:val>
                                            <p:fltVal val="0"/>
                                          </p:val>
                                        </p:tav>
                                      </p:tavLst>
                                    </p:anim>
                                    <p:set>
                                      <p:cBhvr>
                                        <p:cTn id="44" dur="1" fill="hold">
                                          <p:stCondLst>
                                            <p:cond delay="499"/>
                                          </p:stCondLst>
                                        </p:cTn>
                                        <p:tgtEl>
                                          <p:spTgt spid="59395">
                                            <p:txEl>
                                              <p:pRg st="1" end="1"/>
                                            </p:txEl>
                                          </p:spTgt>
                                        </p:tgtEl>
                                        <p:attrNameLst>
                                          <p:attrName>style.visibility</p:attrName>
                                        </p:attrNameLst>
                                      </p:cBhvr>
                                      <p:to>
                                        <p:strVal val="hidden"/>
                                      </p:to>
                                    </p:set>
                                  </p:childTnLst>
                                </p:cTn>
                              </p:par>
                              <p:par>
                                <p:cTn id="45" presetID="23" presetClass="exit" presetSubtype="32" fill="hold" grpId="1" nodeType="withEffect">
                                  <p:stCondLst>
                                    <p:cond delay="0"/>
                                  </p:stCondLst>
                                  <p:childTnLst>
                                    <p:anim calcmode="lin" valueType="num">
                                      <p:cBhvr>
                                        <p:cTn id="46" dur="500" fill="hold"/>
                                        <p:tgtEl>
                                          <p:spTgt spid="59395">
                                            <p:txEl>
                                              <p:pRg st="2" end="2"/>
                                            </p:txEl>
                                          </p:spTgt>
                                        </p:tgtEl>
                                        <p:attrNameLst>
                                          <p:attrName>ppt_w</p:attrName>
                                        </p:attrNameLst>
                                      </p:cBhvr>
                                      <p:tavLst>
                                        <p:tav tm="0">
                                          <p:val>
                                            <p:strVal val="ppt_w"/>
                                          </p:val>
                                        </p:tav>
                                        <p:tav tm="100000">
                                          <p:val>
                                            <p:fltVal val="0"/>
                                          </p:val>
                                        </p:tav>
                                      </p:tavLst>
                                    </p:anim>
                                    <p:anim calcmode="lin" valueType="num">
                                      <p:cBhvr>
                                        <p:cTn id="47" dur="500" fill="hold"/>
                                        <p:tgtEl>
                                          <p:spTgt spid="59395">
                                            <p:txEl>
                                              <p:pRg st="2" end="2"/>
                                            </p:txEl>
                                          </p:spTgt>
                                        </p:tgtEl>
                                        <p:attrNameLst>
                                          <p:attrName>ppt_h</p:attrName>
                                        </p:attrNameLst>
                                      </p:cBhvr>
                                      <p:tavLst>
                                        <p:tav tm="0">
                                          <p:val>
                                            <p:strVal val="ppt_h"/>
                                          </p:val>
                                        </p:tav>
                                        <p:tav tm="100000">
                                          <p:val>
                                            <p:fltVal val="0"/>
                                          </p:val>
                                        </p:tav>
                                      </p:tavLst>
                                    </p:anim>
                                    <p:set>
                                      <p:cBhvr>
                                        <p:cTn id="48" dur="1" fill="hold">
                                          <p:stCondLst>
                                            <p:cond delay="499"/>
                                          </p:stCondLst>
                                        </p:cTn>
                                        <p:tgtEl>
                                          <p:spTgt spid="59395">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4" grpId="1"/>
      <p:bldP spid="59394" grpId="2"/>
      <p:bldP spid="59395" grpId="0" build="p"/>
      <p:bldP spid="59395" grpId="1" build="allAtOnce"/>
    </p:bldLst>
  </p:timing>
</p:sld>
</file>

<file path=ppt/slides/slide2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normAutofit/>
          </a:bodyPr>
          <a:lstStyle/>
          <a:p>
            <a:pPr rtl="1" eaLnBrk="1" hangingPunct="1">
              <a:defRPr/>
            </a:pPr>
            <a:r>
              <a:rPr lang="fa-IR" sz="3600" dirty="0" smtClean="0">
                <a:cs typeface="B Titr" pitchFamily="2" charset="-78"/>
              </a:rPr>
              <a:t>اهداف عملیاتی</a:t>
            </a:r>
            <a:endParaRPr lang="en-US" sz="3600" dirty="0" smtClean="0">
              <a:cs typeface="B Titr" pitchFamily="2" charset="-78"/>
            </a:endParaRPr>
          </a:p>
        </p:txBody>
      </p:sp>
      <p:sp>
        <p:nvSpPr>
          <p:cNvPr id="62467" name="Rectangle 3"/>
          <p:cNvSpPr>
            <a:spLocks noGrp="1" noChangeArrowheads="1"/>
          </p:cNvSpPr>
          <p:nvPr>
            <p:ph type="body" idx="1"/>
          </p:nvPr>
        </p:nvSpPr>
        <p:spPr/>
        <p:txBody>
          <a:bodyPr/>
          <a:lstStyle/>
          <a:p>
            <a:pPr algn="r" rtl="1" eaLnBrk="1" hangingPunct="1">
              <a:lnSpc>
                <a:spcPct val="90000"/>
              </a:lnSpc>
              <a:defRPr/>
            </a:pPr>
            <a:r>
              <a:rPr lang="fa-IR" dirty="0" smtClean="0">
                <a:cs typeface="B Nazanin" pitchFamily="2" charset="-78"/>
              </a:rPr>
              <a:t>در واقع نتایج اختصاصی و قابل اندازه گیری را بیان می کنند که این نتایج در طول برنامه حاصل می شوند.</a:t>
            </a:r>
          </a:p>
          <a:p>
            <a:pPr algn="r" rtl="1" eaLnBrk="1" hangingPunct="1">
              <a:lnSpc>
                <a:spcPct val="90000"/>
              </a:lnSpc>
              <a:defRPr/>
            </a:pPr>
            <a:r>
              <a:rPr lang="fa-IR" dirty="0" smtClean="0">
                <a:cs typeface="B Nazanin" pitchFamily="2" charset="-78"/>
              </a:rPr>
              <a:t>اقدامات اصلی سازمان هستند که برای یک دوره برنامه عملیاتی طراحی شده اند.</a:t>
            </a:r>
          </a:p>
          <a:p>
            <a:pPr algn="r" rtl="1" eaLnBrk="1" hangingPunct="1">
              <a:lnSpc>
                <a:spcPct val="90000"/>
              </a:lnSpc>
              <a:defRPr/>
            </a:pPr>
            <a:r>
              <a:rPr lang="fa-IR" dirty="0" smtClean="0">
                <a:cs typeface="B Nazanin" pitchFamily="2" charset="-78"/>
              </a:rPr>
              <a:t>اهداف عملیاتی لازم است با اهداف استراتژیک سازمان منطبق و از آنها حمایت کنند.</a:t>
            </a:r>
          </a:p>
          <a:p>
            <a:pPr algn="r" rtl="1" eaLnBrk="1" hangingPunct="1">
              <a:lnSpc>
                <a:spcPct val="90000"/>
              </a:lnSpc>
              <a:buNone/>
              <a:defRPr/>
            </a:pPr>
            <a:endParaRPr lang="en-US"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62466"/>
                                        </p:tgtEl>
                                        <p:attrNameLst>
                                          <p:attrName>style.visibility</p:attrName>
                                        </p:attrNameLst>
                                      </p:cBhvr>
                                      <p:to>
                                        <p:strVal val="visible"/>
                                      </p:to>
                                    </p:set>
                                    <p:anim calcmode="lin" valueType="num">
                                      <p:cBhvr>
                                        <p:cTn id="7" dur="500" fill="hold"/>
                                        <p:tgtEl>
                                          <p:spTgt spid="62466"/>
                                        </p:tgtEl>
                                        <p:attrNameLst>
                                          <p:attrName>ppt_w</p:attrName>
                                        </p:attrNameLst>
                                      </p:cBhvr>
                                      <p:tavLst>
                                        <p:tav tm="0">
                                          <p:val>
                                            <p:fltVal val="0"/>
                                          </p:val>
                                        </p:tav>
                                        <p:tav tm="100000">
                                          <p:val>
                                            <p:strVal val="#ppt_w"/>
                                          </p:val>
                                        </p:tav>
                                      </p:tavLst>
                                    </p:anim>
                                    <p:anim calcmode="lin" valueType="num">
                                      <p:cBhvr>
                                        <p:cTn id="8" dur="500" fill="hold"/>
                                        <p:tgtEl>
                                          <p:spTgt spid="62466"/>
                                        </p:tgtEl>
                                        <p:attrNameLst>
                                          <p:attrName>ppt_h</p:attrName>
                                        </p:attrNameLst>
                                      </p:cBhvr>
                                      <p:tavLst>
                                        <p:tav tm="0">
                                          <p:val>
                                            <p:fltVal val="0"/>
                                          </p:val>
                                        </p:tav>
                                        <p:tav tm="100000">
                                          <p:val>
                                            <p:strVal val="#ppt_h"/>
                                          </p:val>
                                        </p:tav>
                                      </p:tavLst>
                                    </p:anim>
                                    <p:anim calcmode="lin" valueType="num">
                                      <p:cBhvr>
                                        <p:cTn id="9" dur="500" fill="hold"/>
                                        <p:tgtEl>
                                          <p:spTgt spid="62466"/>
                                        </p:tgtEl>
                                        <p:attrNameLst>
                                          <p:attrName>style.rotation</p:attrName>
                                        </p:attrNameLst>
                                      </p:cBhvr>
                                      <p:tavLst>
                                        <p:tav tm="0">
                                          <p:val>
                                            <p:fltVal val="360"/>
                                          </p:val>
                                        </p:tav>
                                        <p:tav tm="100000">
                                          <p:val>
                                            <p:fltVal val="0"/>
                                          </p:val>
                                        </p:tav>
                                      </p:tavLst>
                                    </p:anim>
                                    <p:animEffect transition="in" filter="fade">
                                      <p:cBhvr>
                                        <p:cTn id="10" dur="500"/>
                                        <p:tgtEl>
                                          <p:spTgt spid="62466"/>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iterate type="lt">
                                    <p:tmPct val="10000"/>
                                  </p:iterate>
                                  <p:childTnLst>
                                    <p:set>
                                      <p:cBhvr>
                                        <p:cTn id="14" dur="1" fill="hold">
                                          <p:stCondLst>
                                            <p:cond delay="0"/>
                                          </p:stCondLst>
                                        </p:cTn>
                                        <p:tgtEl>
                                          <p:spTgt spid="62467">
                                            <p:txEl>
                                              <p:pRg st="0" end="0"/>
                                            </p:txEl>
                                          </p:spTgt>
                                        </p:tgtEl>
                                        <p:attrNameLst>
                                          <p:attrName>style.visibility</p:attrName>
                                        </p:attrNameLst>
                                      </p:cBhvr>
                                      <p:to>
                                        <p:strVal val="visible"/>
                                      </p:to>
                                    </p:set>
                                    <p:anim calcmode="lin" valueType="num">
                                      <p:cBhvr>
                                        <p:cTn id="15" dur="500" fill="hold"/>
                                        <p:tgtEl>
                                          <p:spTgt spid="62467">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62467">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62467">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62467">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iterate type="lt">
                                    <p:tmPct val="10000"/>
                                  </p:iterate>
                                  <p:childTnLst>
                                    <p:set>
                                      <p:cBhvr>
                                        <p:cTn id="22" dur="1" fill="hold">
                                          <p:stCondLst>
                                            <p:cond delay="0"/>
                                          </p:stCondLst>
                                        </p:cTn>
                                        <p:tgtEl>
                                          <p:spTgt spid="62467">
                                            <p:txEl>
                                              <p:pRg st="1" end="1"/>
                                            </p:txEl>
                                          </p:spTgt>
                                        </p:tgtEl>
                                        <p:attrNameLst>
                                          <p:attrName>style.visibility</p:attrName>
                                        </p:attrNameLst>
                                      </p:cBhvr>
                                      <p:to>
                                        <p:strVal val="visible"/>
                                      </p:to>
                                    </p:set>
                                    <p:anim calcmode="lin" valueType="num">
                                      <p:cBhvr>
                                        <p:cTn id="23" dur="500" fill="hold"/>
                                        <p:tgtEl>
                                          <p:spTgt spid="62467">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62467">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62467">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62467">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grpId="0" nodeType="clickEffect">
                                  <p:stCondLst>
                                    <p:cond delay="0"/>
                                  </p:stCondLst>
                                  <p:iterate type="lt">
                                    <p:tmPct val="10000"/>
                                  </p:iterate>
                                  <p:childTnLst>
                                    <p:set>
                                      <p:cBhvr>
                                        <p:cTn id="30" dur="1" fill="hold">
                                          <p:stCondLst>
                                            <p:cond delay="0"/>
                                          </p:stCondLst>
                                        </p:cTn>
                                        <p:tgtEl>
                                          <p:spTgt spid="62467">
                                            <p:txEl>
                                              <p:pRg st="2" end="2"/>
                                            </p:txEl>
                                          </p:spTgt>
                                        </p:tgtEl>
                                        <p:attrNameLst>
                                          <p:attrName>style.visibility</p:attrName>
                                        </p:attrNameLst>
                                      </p:cBhvr>
                                      <p:to>
                                        <p:strVal val="visible"/>
                                      </p:to>
                                    </p:set>
                                    <p:anim calcmode="lin" valueType="num">
                                      <p:cBhvr>
                                        <p:cTn id="31" dur="500" fill="hold"/>
                                        <p:tgtEl>
                                          <p:spTgt spid="62467">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62467">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62467">
                                            <p:txEl>
                                              <p:pRg st="2" end="2"/>
                                            </p:txEl>
                                          </p:spTgt>
                                        </p:tgtEl>
                                        <p:attrNameLst>
                                          <p:attrName>style.rotation</p:attrName>
                                        </p:attrNameLst>
                                      </p:cBhvr>
                                      <p:tavLst>
                                        <p:tav tm="0">
                                          <p:val>
                                            <p:fltVal val="360"/>
                                          </p:val>
                                        </p:tav>
                                        <p:tav tm="100000">
                                          <p:val>
                                            <p:fltVal val="0"/>
                                          </p:val>
                                        </p:tav>
                                      </p:tavLst>
                                    </p:anim>
                                    <p:animEffect transition="in" filter="fade">
                                      <p:cBhvr>
                                        <p:cTn id="34" dur="500"/>
                                        <p:tgtEl>
                                          <p:spTgt spid="624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p:bldP spid="6246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fa-IR" dirty="0" smtClean="0">
                <a:cs typeface="B Titr" pitchFamily="2" charset="-78"/>
              </a:rPr>
              <a:t>فریبا رسان نژاد</a:t>
            </a:r>
          </a:p>
          <a:p>
            <a:pPr algn="ctr">
              <a:buNone/>
            </a:pPr>
            <a:endParaRPr lang="fa-IR" dirty="0" smtClean="0">
              <a:cs typeface="B Titr" pitchFamily="2" charset="-78"/>
            </a:endParaRPr>
          </a:p>
          <a:p>
            <a:pPr algn="ctr">
              <a:buNone/>
            </a:pPr>
            <a:r>
              <a:rPr lang="fa-IR" dirty="0" smtClean="0">
                <a:cs typeface="B Titr" pitchFamily="2" charset="-78"/>
              </a:rPr>
              <a:t> کارشناس مسئول مدیریت پرستاری </a:t>
            </a:r>
          </a:p>
          <a:p>
            <a:pPr algn="ctr">
              <a:buNone/>
            </a:pPr>
            <a:r>
              <a:rPr lang="fa-IR" dirty="0" smtClean="0">
                <a:cs typeface="B Titr" pitchFamily="2" charset="-78"/>
              </a:rPr>
              <a:t>دانشگاه علوم پزشکی وخدمات بهداشتی درمانی البرز</a:t>
            </a:r>
            <a:endParaRPr lang="en-US" dirty="0">
              <a:cs typeface="B Titr" pitchFamily="2" charset="-7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rmAutofit/>
          </a:bodyPr>
          <a:lstStyle/>
          <a:p>
            <a:pPr rtl="1" eaLnBrk="1" hangingPunct="1">
              <a:defRPr/>
            </a:pPr>
            <a:r>
              <a:rPr lang="fa-IR" sz="3600" dirty="0" smtClean="0">
                <a:cs typeface="B Titr" pitchFamily="2" charset="-78"/>
              </a:rPr>
              <a:t>برنامه کاری</a:t>
            </a:r>
            <a:endParaRPr lang="en-US" sz="3600" dirty="0" smtClean="0">
              <a:cs typeface="B Titr" pitchFamily="2" charset="-78"/>
            </a:endParaRPr>
          </a:p>
        </p:txBody>
      </p:sp>
      <p:sp>
        <p:nvSpPr>
          <p:cNvPr id="64515" name="Rectangle 3"/>
          <p:cNvSpPr>
            <a:spLocks noGrp="1" noChangeArrowheads="1"/>
          </p:cNvSpPr>
          <p:nvPr>
            <p:ph type="body" idx="1"/>
          </p:nvPr>
        </p:nvSpPr>
        <p:spPr/>
        <p:txBody>
          <a:bodyPr/>
          <a:lstStyle/>
          <a:p>
            <a:pPr algn="r" rtl="1" eaLnBrk="1" hangingPunct="1">
              <a:defRPr/>
            </a:pPr>
            <a:r>
              <a:rPr lang="fa-IR" dirty="0" smtClean="0">
                <a:cs typeface="B Nazanin" pitchFamily="2" charset="-78"/>
              </a:rPr>
              <a:t>بیانگر فعالیتهای اختصاصی است که انجام آنها برای رسیدن به اهداف عملیاتی الزامی می باشد.</a:t>
            </a:r>
          </a:p>
          <a:p>
            <a:pPr algn="r" rtl="1" eaLnBrk="1" hangingPunct="1">
              <a:defRPr/>
            </a:pPr>
            <a:r>
              <a:rPr lang="fa-IR" dirty="0" smtClean="0">
                <a:cs typeface="B Nazanin" pitchFamily="2" charset="-78"/>
              </a:rPr>
              <a:t>موثرترین روش برای شکل گیری برنامه عملیاتی روش بالا به پائین و پائین به بالا می باشد. بشرط رعایت دو اصل پذیرش و انعطاف.</a:t>
            </a:r>
          </a:p>
          <a:p>
            <a:pPr algn="r" rtl="1" eaLnBrk="1" hangingPunct="1">
              <a:defRPr/>
            </a:pPr>
            <a:r>
              <a:rPr lang="fa-IR" dirty="0" smtClean="0">
                <a:cs typeface="B Nazanin" pitchFamily="2" charset="-78"/>
              </a:rPr>
              <a:t>شامل: تهیه جدول گانت و جدول برنامه تفصیلی</a:t>
            </a:r>
          </a:p>
          <a:p>
            <a:pPr algn="r" rtl="1" eaLnBrk="1" hangingPunct="1">
              <a:defRPr/>
            </a:pPr>
            <a:r>
              <a:rPr lang="fa-IR" dirty="0" smtClean="0">
                <a:cs typeface="B Nazanin" pitchFamily="2" charset="-78"/>
              </a:rPr>
              <a:t>عمل بودجه بندی در دو جدول فوق صورت می گیرد.</a:t>
            </a:r>
            <a:endParaRPr lang="en-US" dirty="0" smtClean="0">
              <a:cs typeface="B Nazanin"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64514"/>
                                        </p:tgtEl>
                                        <p:attrNameLst>
                                          <p:attrName>style.visibility</p:attrName>
                                        </p:attrNameLst>
                                      </p:cBhvr>
                                      <p:to>
                                        <p:strVal val="visible"/>
                                      </p:to>
                                    </p:set>
                                    <p:animEffect transition="in" filter="fade">
                                      <p:cBhvr>
                                        <p:cTn id="7" dur="1000">
                                          <p:stCondLst>
                                            <p:cond delay="0"/>
                                          </p:stCondLst>
                                        </p:cTn>
                                        <p:tgtEl>
                                          <p:spTgt spid="645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64515">
                                            <p:txEl>
                                              <p:pRg st="0" end="0"/>
                                            </p:txEl>
                                          </p:spTgt>
                                        </p:tgtEl>
                                        <p:attrNameLst>
                                          <p:attrName>style.visibility</p:attrName>
                                        </p:attrNameLst>
                                      </p:cBhvr>
                                      <p:to>
                                        <p:strVal val="visible"/>
                                      </p:to>
                                    </p:set>
                                    <p:animEffect transition="in" filter="fade">
                                      <p:cBhvr>
                                        <p:cTn id="12" dur="500">
                                          <p:stCondLst>
                                            <p:cond delay="0"/>
                                          </p:stCondLst>
                                        </p:cTn>
                                        <p:tgtEl>
                                          <p:spTgt spid="645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iterate type="lt">
                                    <p:tmPct val="10000"/>
                                  </p:iterate>
                                  <p:childTnLst>
                                    <p:set>
                                      <p:cBhvr>
                                        <p:cTn id="16" dur="1" fill="hold">
                                          <p:stCondLst>
                                            <p:cond delay="0"/>
                                          </p:stCondLst>
                                        </p:cTn>
                                        <p:tgtEl>
                                          <p:spTgt spid="64515">
                                            <p:txEl>
                                              <p:pRg st="1" end="1"/>
                                            </p:txEl>
                                          </p:spTgt>
                                        </p:tgtEl>
                                        <p:attrNameLst>
                                          <p:attrName>style.visibility</p:attrName>
                                        </p:attrNameLst>
                                      </p:cBhvr>
                                      <p:to>
                                        <p:strVal val="visible"/>
                                      </p:to>
                                    </p:set>
                                    <p:animEffect transition="in" filter="fade">
                                      <p:cBhvr>
                                        <p:cTn id="17" dur="500">
                                          <p:stCondLst>
                                            <p:cond delay="0"/>
                                          </p:stCondLst>
                                        </p:cTn>
                                        <p:tgtEl>
                                          <p:spTgt spid="6451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iterate type="lt">
                                    <p:tmPct val="10000"/>
                                  </p:iterate>
                                  <p:childTnLst>
                                    <p:set>
                                      <p:cBhvr>
                                        <p:cTn id="21" dur="1" fill="hold">
                                          <p:stCondLst>
                                            <p:cond delay="0"/>
                                          </p:stCondLst>
                                        </p:cTn>
                                        <p:tgtEl>
                                          <p:spTgt spid="64515">
                                            <p:txEl>
                                              <p:pRg st="2" end="2"/>
                                            </p:txEl>
                                          </p:spTgt>
                                        </p:tgtEl>
                                        <p:attrNameLst>
                                          <p:attrName>style.visibility</p:attrName>
                                        </p:attrNameLst>
                                      </p:cBhvr>
                                      <p:to>
                                        <p:strVal val="visible"/>
                                      </p:to>
                                    </p:set>
                                    <p:animEffect transition="in" filter="fade">
                                      <p:cBhvr>
                                        <p:cTn id="22" dur="500">
                                          <p:stCondLst>
                                            <p:cond delay="0"/>
                                          </p:stCondLst>
                                        </p:cTn>
                                        <p:tgtEl>
                                          <p:spTgt spid="6451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iterate type="lt">
                                    <p:tmPct val="10000"/>
                                  </p:iterate>
                                  <p:childTnLst>
                                    <p:set>
                                      <p:cBhvr>
                                        <p:cTn id="26" dur="1" fill="hold">
                                          <p:stCondLst>
                                            <p:cond delay="0"/>
                                          </p:stCondLst>
                                        </p:cTn>
                                        <p:tgtEl>
                                          <p:spTgt spid="64515">
                                            <p:txEl>
                                              <p:pRg st="3" end="3"/>
                                            </p:txEl>
                                          </p:spTgt>
                                        </p:tgtEl>
                                        <p:attrNameLst>
                                          <p:attrName>style.visibility</p:attrName>
                                        </p:attrNameLst>
                                      </p:cBhvr>
                                      <p:to>
                                        <p:strVal val="visible"/>
                                      </p:to>
                                    </p:set>
                                    <p:animEffect transition="in" filter="fade">
                                      <p:cBhvr>
                                        <p:cTn id="27" dur="500">
                                          <p:stCondLst>
                                            <p:cond delay="0"/>
                                          </p:stCondLst>
                                        </p:cTn>
                                        <p:tgtEl>
                                          <p:spTgt spid="645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p:bldP spid="64515" grpId="0" build="p"/>
    </p:bldLst>
  </p:timing>
</p:sld>
</file>

<file path=ppt/slides/slide3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normAutofit/>
          </a:bodyPr>
          <a:lstStyle/>
          <a:p>
            <a:pPr rtl="1" eaLnBrk="1" hangingPunct="1">
              <a:defRPr/>
            </a:pPr>
            <a:r>
              <a:rPr lang="fa-IR" dirty="0" smtClean="0">
                <a:cs typeface="B Titr" pitchFamily="2" charset="-78"/>
              </a:rPr>
              <a:t>به یاد داشته باشید</a:t>
            </a:r>
            <a:endParaRPr lang="en-US" dirty="0" smtClean="0">
              <a:cs typeface="B Titr" pitchFamily="2" charset="-78"/>
            </a:endParaRPr>
          </a:p>
        </p:txBody>
      </p:sp>
      <p:sp>
        <p:nvSpPr>
          <p:cNvPr id="74755" name="Rectangle 3"/>
          <p:cNvSpPr>
            <a:spLocks noGrp="1" noChangeArrowheads="1"/>
          </p:cNvSpPr>
          <p:nvPr>
            <p:ph type="body" idx="1"/>
          </p:nvPr>
        </p:nvSpPr>
        <p:spPr/>
        <p:txBody>
          <a:bodyPr/>
          <a:lstStyle/>
          <a:p>
            <a:pPr rtl="1" eaLnBrk="1" hangingPunct="1">
              <a:buFont typeface="Wingdings" pitchFamily="2" charset="2"/>
              <a:buNone/>
              <a:defRPr/>
            </a:pPr>
            <a:r>
              <a:rPr lang="fa-IR" sz="4000" dirty="0" smtClean="0">
                <a:cs typeface="B Nazanin" pitchFamily="2" charset="-78"/>
              </a:rPr>
              <a:t>   هدف برنامه ریزی، تدوین برنامه </a:t>
            </a:r>
            <a:r>
              <a:rPr lang="fa-IR" sz="4000" b="1" dirty="0" smtClean="0">
                <a:cs typeface="B Nazanin" pitchFamily="2" charset="-78"/>
              </a:rPr>
              <a:t>نیست</a:t>
            </a:r>
            <a:r>
              <a:rPr lang="fa-IR" sz="4000" dirty="0" smtClean="0">
                <a:cs typeface="B Nazanin" pitchFamily="2" charset="-78"/>
              </a:rPr>
              <a:t> بلکه ایجاد نتیجه است و لازمه این کار تعهد تمام افراد سازمان است</a:t>
            </a:r>
            <a:r>
              <a:rPr lang="fa-IR" sz="6500" dirty="0" smtClean="0">
                <a:cs typeface="B Nazanin" pitchFamily="2" charset="-78"/>
              </a:rPr>
              <a:t>.</a:t>
            </a:r>
            <a:endParaRPr lang="en-US" sz="6500" dirty="0" smtClean="0">
              <a:cs typeface="B Nazanin"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74754"/>
                                        </p:tgtEl>
                                        <p:attrNameLst>
                                          <p:attrName>style.visibility</p:attrName>
                                        </p:attrNameLst>
                                      </p:cBhvr>
                                      <p:to>
                                        <p:strVal val="visible"/>
                                      </p:to>
                                    </p:set>
                                    <p:animEffect transition="in" filter="randombar(horizontal)">
                                      <p:cBhvr>
                                        <p:cTn id="7" dur="600">
                                          <p:stCondLst>
                                            <p:cond delay="0"/>
                                          </p:stCondLst>
                                        </p:cTn>
                                        <p:tgtEl>
                                          <p:spTgt spid="7475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4755">
                                            <p:txEl>
                                              <p:pRg st="0" end="0"/>
                                            </p:txEl>
                                          </p:spTgt>
                                        </p:tgtEl>
                                        <p:attrNameLst>
                                          <p:attrName>style.visibility</p:attrName>
                                        </p:attrNameLst>
                                      </p:cBhvr>
                                      <p:to>
                                        <p:strVal val="visible"/>
                                      </p:to>
                                    </p:set>
                                    <p:animEffect transition="in" filter="randombar(horizontal)">
                                      <p:cBhvr>
                                        <p:cTn id="12" dur="500"/>
                                        <p:tgtEl>
                                          <p:spTgt spid="7475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4" grpId="0"/>
      <p:bldP spid="74755" grpId="0" build="p"/>
    </p:bld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t>گام هاي طراحی برنامه عملیاتی:</a:t>
            </a:r>
            <a:br>
              <a:rPr lang="fa-IR" b="1" dirty="0" smtClean="0"/>
            </a:br>
            <a:endParaRPr lang="fa-IR" dirty="0"/>
          </a:p>
        </p:txBody>
      </p:sp>
      <p:sp>
        <p:nvSpPr>
          <p:cNvPr id="3" name="Content Placeholder 2"/>
          <p:cNvSpPr>
            <a:spLocks noGrp="1"/>
          </p:cNvSpPr>
          <p:nvPr>
            <p:ph idx="1"/>
          </p:nvPr>
        </p:nvSpPr>
        <p:spPr/>
        <p:txBody>
          <a:bodyPr>
            <a:normAutofit fontScale="85000" lnSpcReduction="10000"/>
          </a:bodyPr>
          <a:lstStyle/>
          <a:p>
            <a:pPr>
              <a:buNone/>
            </a:pPr>
            <a:r>
              <a:rPr lang="fa-IR" b="1" dirty="0" smtClean="0"/>
              <a:t>1</a:t>
            </a:r>
            <a:r>
              <a:rPr lang="fa-IR" dirty="0" smtClean="0">
                <a:cs typeface="B Nazanin" pitchFamily="2" charset="-78"/>
              </a:rPr>
              <a:t>. در گام اول براي طراحی و تدوین برنامه عملیاتی، اهداف و مقاصد سازمان را تعیین میکنیم.</a:t>
            </a:r>
          </a:p>
          <a:p>
            <a:pPr>
              <a:buNone/>
            </a:pPr>
            <a:r>
              <a:rPr lang="fa-IR" dirty="0" smtClean="0">
                <a:cs typeface="B Nazanin" pitchFamily="2" charset="-78"/>
              </a:rPr>
              <a:t>2.در گام دوم مقاصد و اهداف اختصاصی یا عینی سازمان را تعیین میکنیم</a:t>
            </a:r>
          </a:p>
          <a:p>
            <a:pPr>
              <a:buNone/>
            </a:pPr>
            <a:r>
              <a:rPr lang="fa-IR" dirty="0" smtClean="0">
                <a:cs typeface="B Nazanin" pitchFamily="2" charset="-78"/>
              </a:rPr>
              <a:t>3. در گام سوم استراتژي تدوین میشود</a:t>
            </a:r>
          </a:p>
          <a:p>
            <a:pPr>
              <a:buNone/>
            </a:pPr>
            <a:r>
              <a:rPr lang="fa-IR" dirty="0" smtClean="0">
                <a:cs typeface="B Nazanin" pitchFamily="2" charset="-78"/>
              </a:rPr>
              <a:t>4. در گام چهارم گامهاي عملیاتی براي انجام فعالیتها تعیین میشود</a:t>
            </a:r>
          </a:p>
          <a:p>
            <a:pPr>
              <a:buNone/>
            </a:pPr>
            <a:r>
              <a:rPr lang="fa-IR" dirty="0" smtClean="0">
                <a:cs typeface="B Nazanin" pitchFamily="2" charset="-78"/>
              </a:rPr>
              <a:t>5. در گام پنجم چارچوب زمانی براي انجام هر گام اجرایی تعیین میشود</a:t>
            </a:r>
          </a:p>
          <a:p>
            <a:pPr>
              <a:buNone/>
            </a:pPr>
            <a:r>
              <a:rPr lang="fa-IR" dirty="0" smtClean="0">
                <a:cs typeface="B Nazanin" pitchFamily="2" charset="-78"/>
              </a:rPr>
              <a:t>6. در گام ششم منابع ضروري و موردنیاز تعیین میشود</a:t>
            </a:r>
          </a:p>
          <a:p>
            <a:pPr>
              <a:buNone/>
            </a:pPr>
            <a:r>
              <a:rPr lang="fa-IR" dirty="0" smtClean="0">
                <a:cs typeface="B Nazanin" pitchFamily="2" charset="-78"/>
              </a:rPr>
              <a:t>7. در گام هفتم شاخصهاي سنجش و پایش عملکرد تعیین میگردد.</a:t>
            </a:r>
          </a:p>
          <a:p>
            <a:pPr>
              <a:buNone/>
            </a:pPr>
            <a:r>
              <a:rPr lang="fa-IR" dirty="0" smtClean="0">
                <a:cs typeface="B Nazanin" pitchFamily="2" charset="-78"/>
              </a:rPr>
              <a:t>8. در گام هشتم پایش عملکرد انجام میگیرد</a:t>
            </a:r>
          </a:p>
          <a:p>
            <a:endParaRPr lang="fa-IR" dirty="0" smtClean="0"/>
          </a:p>
          <a:p>
            <a:endParaRPr lang="fa-I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rgbClr val="FFC000"/>
                </a:solidFill>
                <a:cs typeface="B Titr" pitchFamily="2" charset="-78"/>
              </a:rPr>
              <a:t>ویژگی اهداف: </a:t>
            </a:r>
            <a:r>
              <a:rPr lang="en-US" dirty="0" smtClean="0">
                <a:solidFill>
                  <a:srgbClr val="FFC000"/>
                </a:solidFill>
                <a:cs typeface="B Titr" pitchFamily="2" charset="-78"/>
              </a:rPr>
              <a:t>SMART+P</a:t>
            </a:r>
            <a:endParaRPr lang="fa-IR" dirty="0">
              <a:cs typeface="B Titr" pitchFamily="2" charset="-78"/>
            </a:endParaRPr>
          </a:p>
        </p:txBody>
      </p:sp>
      <p:sp>
        <p:nvSpPr>
          <p:cNvPr id="3" name="Content Placeholder 2"/>
          <p:cNvSpPr>
            <a:spLocks noGrp="1"/>
          </p:cNvSpPr>
          <p:nvPr>
            <p:ph idx="1"/>
          </p:nvPr>
        </p:nvSpPr>
        <p:spPr/>
        <p:txBody>
          <a:bodyPr>
            <a:normAutofit lnSpcReduction="10000"/>
          </a:bodyPr>
          <a:lstStyle/>
          <a:p>
            <a:pPr>
              <a:lnSpc>
                <a:spcPct val="90000"/>
              </a:lnSpc>
            </a:pPr>
            <a:r>
              <a:rPr lang="en-US" dirty="0" smtClean="0">
                <a:solidFill>
                  <a:srgbClr val="A50021"/>
                </a:solidFill>
              </a:rPr>
              <a:t>S</a:t>
            </a:r>
            <a:r>
              <a:rPr lang="en-US" dirty="0" smtClean="0"/>
              <a:t>pecific</a:t>
            </a:r>
            <a:r>
              <a:rPr lang="fa-IR" dirty="0" smtClean="0"/>
              <a:t> = بطور دقیق و مشخص و کاملا اختصاصی برای پرهیز از تفسیرهای گوناگون بیان شود.</a:t>
            </a:r>
          </a:p>
          <a:p>
            <a:pPr>
              <a:lnSpc>
                <a:spcPct val="90000"/>
              </a:lnSpc>
            </a:pPr>
            <a:r>
              <a:rPr lang="en-US" dirty="0" smtClean="0">
                <a:solidFill>
                  <a:srgbClr val="A50021"/>
                </a:solidFill>
              </a:rPr>
              <a:t>M</a:t>
            </a:r>
            <a:r>
              <a:rPr lang="en-US" dirty="0" smtClean="0"/>
              <a:t>easurable</a:t>
            </a:r>
            <a:r>
              <a:rPr lang="fa-IR" dirty="0" smtClean="0"/>
              <a:t> = برای ارزیابی و سنجش با معیارهای کمی قابل اندازه گیری باشد.</a:t>
            </a:r>
          </a:p>
          <a:p>
            <a:pPr>
              <a:lnSpc>
                <a:spcPct val="90000"/>
              </a:lnSpc>
            </a:pPr>
            <a:r>
              <a:rPr lang="en-US" dirty="0" smtClean="0">
                <a:solidFill>
                  <a:srgbClr val="A50021"/>
                </a:solidFill>
              </a:rPr>
              <a:t>A</a:t>
            </a:r>
            <a:r>
              <a:rPr lang="en-US" dirty="0" smtClean="0"/>
              <a:t>ppropriate</a:t>
            </a:r>
            <a:r>
              <a:rPr lang="fa-IR" dirty="0" smtClean="0"/>
              <a:t>= متناسب با منابع و تنگناها و امکانات انتخاب و تدوین شود.</a:t>
            </a:r>
          </a:p>
          <a:p>
            <a:pPr>
              <a:lnSpc>
                <a:spcPct val="90000"/>
              </a:lnSpc>
            </a:pPr>
            <a:r>
              <a:rPr lang="en-US" dirty="0" smtClean="0">
                <a:solidFill>
                  <a:srgbClr val="A50021"/>
                </a:solidFill>
              </a:rPr>
              <a:t>R</a:t>
            </a:r>
            <a:r>
              <a:rPr lang="en-US" dirty="0" smtClean="0"/>
              <a:t>ealistic</a:t>
            </a:r>
            <a:r>
              <a:rPr lang="fa-IR" dirty="0" smtClean="0"/>
              <a:t> = واقع بینانه و قابل دسترسی پیش بینی شود.</a:t>
            </a:r>
          </a:p>
          <a:p>
            <a:pPr>
              <a:lnSpc>
                <a:spcPct val="90000"/>
              </a:lnSpc>
            </a:pPr>
            <a:r>
              <a:rPr lang="en-US" dirty="0" smtClean="0">
                <a:solidFill>
                  <a:srgbClr val="A50021"/>
                </a:solidFill>
              </a:rPr>
              <a:t>T</a:t>
            </a:r>
            <a:r>
              <a:rPr lang="en-US" dirty="0" smtClean="0"/>
              <a:t>ime bound</a:t>
            </a:r>
            <a:r>
              <a:rPr lang="fa-IR" dirty="0" smtClean="0"/>
              <a:t> = در محدوده زمانی خاص پیش بینی شود.</a:t>
            </a:r>
          </a:p>
          <a:p>
            <a:pPr>
              <a:lnSpc>
                <a:spcPct val="90000"/>
              </a:lnSpc>
            </a:pPr>
            <a:r>
              <a:rPr lang="en-US" dirty="0" smtClean="0">
                <a:solidFill>
                  <a:srgbClr val="A50021"/>
                </a:solidFill>
              </a:rPr>
              <a:t>P</a:t>
            </a:r>
            <a:r>
              <a:rPr lang="en-US" dirty="0" smtClean="0"/>
              <a:t>lace bound</a:t>
            </a:r>
            <a:r>
              <a:rPr lang="fa-IR" dirty="0" smtClean="0"/>
              <a:t> = در محدوده مکانی خاص تعیین شود.</a:t>
            </a:r>
            <a:endParaRPr lang="en-US" dirty="0" smtClean="0"/>
          </a:p>
          <a:p>
            <a:endParaRPr lang="fa-I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z="4000" b="1" dirty="0" smtClean="0">
                <a:cs typeface="B Titr" pitchFamily="2" charset="-78"/>
              </a:rPr>
              <a:t>اهداف کلی (نهایی)</a:t>
            </a:r>
            <a:r>
              <a:rPr lang="fa-IR" b="1" dirty="0" smtClean="0">
                <a:cs typeface="B Titr" pitchFamily="2" charset="-78"/>
              </a:rPr>
              <a:t/>
            </a:r>
            <a:br>
              <a:rPr lang="fa-IR" b="1" dirty="0" smtClean="0">
                <a:cs typeface="B Titr" pitchFamily="2" charset="-78"/>
              </a:rPr>
            </a:br>
            <a:endParaRPr lang="fa-IR" dirty="0">
              <a:cs typeface="B Titr" pitchFamily="2" charset="-78"/>
            </a:endParaRPr>
          </a:p>
        </p:txBody>
      </p:sp>
      <p:sp>
        <p:nvSpPr>
          <p:cNvPr id="3" name="Content Placeholder 2"/>
          <p:cNvSpPr>
            <a:spLocks noGrp="1"/>
          </p:cNvSpPr>
          <p:nvPr>
            <p:ph idx="1"/>
          </p:nvPr>
        </p:nvSpPr>
        <p:spPr/>
        <p:txBody>
          <a:bodyPr>
            <a:normAutofit/>
          </a:bodyPr>
          <a:lstStyle/>
          <a:p>
            <a:pPr>
              <a:buNone/>
            </a:pPr>
            <a:r>
              <a:rPr lang="fa-IR" sz="2400" b="1" dirty="0" smtClean="0">
                <a:cs typeface="B Nazanin" pitchFamily="2" charset="-78"/>
              </a:rPr>
              <a:t>     هدفی نهایی است که همه سازمان با امکاناتش براي نیل به آن بسیج میشود. این اهداف جهت گیري سازمان را مشخص میکند و حلقه اتصال رسالت ودورنماي سازمان به مرحله اجرا است.</a:t>
            </a:r>
          </a:p>
          <a:p>
            <a:pPr>
              <a:buNone/>
            </a:pPr>
            <a:r>
              <a:rPr lang="fa-IR" sz="2400" b="1" dirty="0" smtClean="0">
                <a:cs typeface="B Nazanin" pitchFamily="2" charset="-78"/>
              </a:rPr>
              <a:t>مراحل تعیین هدف:</a:t>
            </a:r>
          </a:p>
          <a:p>
            <a:pPr>
              <a:buNone/>
            </a:pPr>
            <a:r>
              <a:rPr lang="fa-IR" sz="2400" b="1" dirty="0" smtClean="0">
                <a:cs typeface="B Nazanin" pitchFamily="2" charset="-78"/>
              </a:rPr>
              <a:t>1. مدیران و برنامه ریزان ضمن مطالعه و پیش بینی، فهرستی از اهداف تهیه میکنند</a:t>
            </a:r>
          </a:p>
          <a:p>
            <a:pPr>
              <a:buNone/>
            </a:pPr>
            <a:r>
              <a:rPr lang="fa-IR" sz="2400" b="1" dirty="0" smtClean="0">
                <a:cs typeface="B Nazanin" pitchFamily="2" charset="-78"/>
              </a:rPr>
              <a:t>2. اهمیت هر هدف ارزیابی میشود تا روشن گردد که چه هدفی براي هر دوره زمانی بایستی انتخاب شود</a:t>
            </a:r>
          </a:p>
          <a:p>
            <a:pPr>
              <a:buNone/>
            </a:pPr>
            <a:r>
              <a:rPr lang="fa-IR" sz="2400" b="1" dirty="0" smtClean="0">
                <a:cs typeface="B Nazanin" pitchFamily="2" charset="-78"/>
              </a:rPr>
              <a:t>3. برنامه اجرایی طراحی میشود</a:t>
            </a:r>
          </a:p>
          <a:p>
            <a:pPr>
              <a:buNone/>
            </a:pPr>
            <a:r>
              <a:rPr lang="fa-IR" sz="2400" b="1" dirty="0" smtClean="0">
                <a:cs typeface="B Nazanin" pitchFamily="2" charset="-78"/>
              </a:rPr>
              <a:t>4. در صورت امکان برنامه هاي جانشین پیش بینی میشود تا جایگزین برنامه هایی شود که بامشکل روبرو میشوند.</a:t>
            </a:r>
            <a:endParaRPr lang="fa-IR" sz="2400" dirty="0">
              <a:cs typeface="B Nazanin" pitchFamily="2" charset="-78"/>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z="3100" b="1" dirty="0" smtClean="0">
                <a:cs typeface="B Titr" pitchFamily="2" charset="-78"/>
              </a:rPr>
              <a:t>اهداف ویژه (اختصاصی)</a:t>
            </a:r>
            <a:r>
              <a:rPr lang="fa-IR" b="1" dirty="0" smtClean="0"/>
              <a:t/>
            </a:r>
            <a:br>
              <a:rPr lang="fa-IR" b="1" dirty="0" smtClean="0"/>
            </a:br>
            <a:endParaRPr lang="fa-IR" dirty="0"/>
          </a:p>
        </p:txBody>
      </p:sp>
      <p:sp>
        <p:nvSpPr>
          <p:cNvPr id="3" name="Content Placeholder 2"/>
          <p:cNvSpPr>
            <a:spLocks noGrp="1"/>
          </p:cNvSpPr>
          <p:nvPr>
            <p:ph idx="1"/>
          </p:nvPr>
        </p:nvSpPr>
        <p:spPr/>
        <p:txBody>
          <a:bodyPr>
            <a:noAutofit/>
          </a:bodyPr>
          <a:lstStyle/>
          <a:p>
            <a:pPr>
              <a:buNone/>
            </a:pPr>
            <a:r>
              <a:rPr lang="fa-IR" sz="2400" b="1" dirty="0" smtClean="0">
                <a:cs typeface="B Nazanin" pitchFamily="2" charset="-78"/>
              </a:rPr>
              <a:t>   اهداف ویژه اهدافی هستند که مشخص، قابل اندازه گیري، قابل دستیابی، قابل اعتمادندیک هدف اختصاصی مناسب باید امکان پذیر، قابل قبول، قابل انعطاف، قابل سنجش، انگیزاننده و متمرکز کننده تلاشها باشد.</a:t>
            </a:r>
          </a:p>
          <a:p>
            <a:pPr>
              <a:buNone/>
            </a:pPr>
            <a:r>
              <a:rPr lang="fa-IR" sz="2400" b="1" dirty="0" smtClean="0">
                <a:cs typeface="B Nazanin" pitchFamily="2" charset="-78"/>
              </a:rPr>
              <a:t>پس از تعیین اهداف بایستی اولویت بندي اهداف صورت گیرد:</a:t>
            </a:r>
          </a:p>
          <a:p>
            <a:pPr>
              <a:buFont typeface="Wingdings" pitchFamily="2" charset="2"/>
              <a:buChar char="ü"/>
            </a:pPr>
            <a:r>
              <a:rPr lang="fa-IR" sz="2400" b="1" dirty="0" smtClean="0">
                <a:cs typeface="B Nazanin" pitchFamily="2" charset="-78"/>
              </a:rPr>
              <a:t> ضرورت تعیین اهداف این است که به مدیر کمک می کند تا در جریان برنامه هاي رشد و توسعه آگاهانه تر، مشخص تر، دقیق تر، واقع گرایانه تر روبرو شود،</a:t>
            </a:r>
          </a:p>
          <a:p>
            <a:pPr>
              <a:buFont typeface="Wingdings" pitchFamily="2" charset="2"/>
              <a:buChar char="ü"/>
            </a:pPr>
            <a:r>
              <a:rPr lang="fa-IR" sz="2400" b="1" dirty="0" smtClean="0">
                <a:cs typeface="B Nazanin" pitchFamily="2" charset="-78"/>
              </a:rPr>
              <a:t> سازمان خود را بهتر با محیط تطبیق دهد، </a:t>
            </a:r>
          </a:p>
          <a:p>
            <a:pPr>
              <a:buFont typeface="Wingdings" pitchFamily="2" charset="2"/>
              <a:buChar char="ü"/>
            </a:pPr>
            <a:r>
              <a:rPr lang="fa-IR" sz="2400" b="1" dirty="0" smtClean="0">
                <a:cs typeface="B Nazanin" pitchFamily="2" charset="-78"/>
              </a:rPr>
              <a:t>هماهنگی بین تصمیمات و تصمیم گیرندگان ایجاد کند و</a:t>
            </a:r>
          </a:p>
          <a:p>
            <a:pPr>
              <a:buFont typeface="Wingdings" pitchFamily="2" charset="2"/>
              <a:buChar char="ü"/>
            </a:pPr>
            <a:r>
              <a:rPr lang="fa-IR" sz="2400" b="1" dirty="0" smtClean="0">
                <a:cs typeface="B Nazanin" pitchFamily="2" charset="-78"/>
              </a:rPr>
              <a:t> از این اهداف به عنوان استانداردهایی براي کنترل استفاده کند.</a:t>
            </a:r>
            <a:endParaRPr lang="fa-IR" sz="2400" dirty="0">
              <a:cs typeface="B Nazanin" pitchFamily="2" charset="-78"/>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a:bodyPr>
          <a:lstStyle/>
          <a:p>
            <a:pPr rtl="1" eaLnBrk="1" hangingPunct="1">
              <a:defRPr/>
            </a:pPr>
            <a:r>
              <a:rPr lang="fa-IR" sz="3200" dirty="0" smtClean="0">
                <a:cs typeface="B Titr" pitchFamily="2" charset="-78"/>
              </a:rPr>
              <a:t>خطوط راهنما برای نوشتن اهداف</a:t>
            </a:r>
            <a:endParaRPr lang="en-US" sz="3200" dirty="0" smtClean="0">
              <a:cs typeface="B Titr" pitchFamily="2" charset="-78"/>
            </a:endParaRPr>
          </a:p>
        </p:txBody>
      </p:sp>
      <p:sp>
        <p:nvSpPr>
          <p:cNvPr id="63491" name="Rectangle 3"/>
          <p:cNvSpPr>
            <a:spLocks noGrp="1" noChangeArrowheads="1"/>
          </p:cNvSpPr>
          <p:nvPr>
            <p:ph type="body" idx="1"/>
          </p:nvPr>
        </p:nvSpPr>
        <p:spPr>
          <a:xfrm>
            <a:off x="250825" y="1600200"/>
            <a:ext cx="8435975" cy="4530725"/>
          </a:xfrm>
        </p:spPr>
        <p:txBody>
          <a:bodyPr/>
          <a:lstStyle/>
          <a:p>
            <a:pPr algn="r" rtl="1" eaLnBrk="1" hangingPunct="1">
              <a:defRPr/>
            </a:pPr>
            <a:r>
              <a:rPr lang="fa-IR" dirty="0" smtClean="0">
                <a:cs typeface="B Nazanin" pitchFamily="2" charset="-78"/>
              </a:rPr>
              <a:t>هدف نویسی با کلمه ای که بصورت مصدری و به دنبال خود یک فعالیت و یا یک فعل عملیاتی دارد شروع می شود.</a:t>
            </a:r>
          </a:p>
          <a:p>
            <a:pPr algn="r" rtl="1" eaLnBrk="1" hangingPunct="1">
              <a:buFont typeface="Wingdings" pitchFamily="2" charset="2"/>
              <a:buNone/>
              <a:defRPr/>
            </a:pPr>
            <a:r>
              <a:rPr lang="fa-IR" dirty="0" smtClean="0">
                <a:cs typeface="B Nazanin" pitchFamily="2" charset="-78"/>
              </a:rPr>
              <a:t>1- افزایش درصد ارائه خدمت ...</a:t>
            </a:r>
          </a:p>
          <a:p>
            <a:pPr algn="r" rtl="1" eaLnBrk="1" hangingPunct="1">
              <a:buFont typeface="Wingdings" pitchFamily="2" charset="2"/>
              <a:buNone/>
              <a:defRPr/>
            </a:pPr>
            <a:r>
              <a:rPr lang="fa-IR" dirty="0" smtClean="0">
                <a:cs typeface="B Nazanin" pitchFamily="2" charset="-78"/>
              </a:rPr>
              <a:t>2- تهیه و اجرای یک برنامه توسعه....</a:t>
            </a:r>
          </a:p>
          <a:p>
            <a:pPr algn="r" rtl="1" eaLnBrk="1" hangingPunct="1">
              <a:defRPr/>
            </a:pPr>
            <a:r>
              <a:rPr lang="fa-IR" dirty="0" smtClean="0">
                <a:cs typeface="B Nazanin" pitchFamily="2" charset="-78"/>
              </a:rPr>
              <a:t>هدف باید مشخص کننده یک نتیجه خاص قابل اندازه گیری باشد. 1- از 25% به حداقل 45% ...</a:t>
            </a:r>
          </a:p>
          <a:p>
            <a:pPr algn="r" rtl="1" eaLnBrk="1" hangingPunct="1">
              <a:buFont typeface="Wingdings" pitchFamily="2" charset="2"/>
              <a:buNone/>
              <a:defRPr/>
            </a:pPr>
            <a:r>
              <a:rPr lang="fa-IR" dirty="0" smtClean="0">
                <a:cs typeface="B Nazanin" pitchFamily="2" charset="-78"/>
              </a:rPr>
              <a:t>         2- توسعه مداوم نیروی انسانی ...</a:t>
            </a:r>
            <a:endParaRPr lang="en-US" dirty="0" smtClean="0">
              <a:cs typeface="B Nazanin" pitchFamily="2" charset="-78"/>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normAutofit/>
          </a:bodyPr>
          <a:lstStyle/>
          <a:p>
            <a:pPr rtl="1" eaLnBrk="1" hangingPunct="1">
              <a:defRPr/>
            </a:pPr>
            <a:r>
              <a:rPr lang="fa-IR" sz="4000" dirty="0" smtClean="0">
                <a:cs typeface="B Titr" pitchFamily="2" charset="-78"/>
              </a:rPr>
              <a:t>ادامه خطوط راهنما  برای نوشتن هدف</a:t>
            </a:r>
            <a:endParaRPr lang="en-US" sz="4000" dirty="0" smtClean="0">
              <a:cs typeface="B Titr" pitchFamily="2" charset="-78"/>
            </a:endParaRPr>
          </a:p>
        </p:txBody>
      </p:sp>
      <p:sp>
        <p:nvSpPr>
          <p:cNvPr id="75779" name="Rectangle 3"/>
          <p:cNvSpPr>
            <a:spLocks noGrp="1" noChangeArrowheads="1"/>
          </p:cNvSpPr>
          <p:nvPr>
            <p:ph type="body" idx="1"/>
          </p:nvPr>
        </p:nvSpPr>
        <p:spPr>
          <a:xfrm>
            <a:off x="323850" y="1196975"/>
            <a:ext cx="8229600" cy="4530725"/>
          </a:xfrm>
        </p:spPr>
        <p:txBody>
          <a:bodyPr>
            <a:normAutofit/>
          </a:bodyPr>
          <a:lstStyle/>
          <a:p>
            <a:pPr algn="r" rtl="1" eaLnBrk="1" hangingPunct="1">
              <a:lnSpc>
                <a:spcPct val="90000"/>
              </a:lnSpc>
              <a:buNone/>
              <a:defRPr/>
            </a:pPr>
            <a:r>
              <a:rPr lang="fa-IR" sz="2400" dirty="0" smtClean="0">
                <a:cs typeface="B Nazanin" pitchFamily="2" charset="-78"/>
              </a:rPr>
              <a:t>    هدف باید یک موعد مقرر یا فاصله زمانی مشخص تا زمان تحقق داشته باشد.</a:t>
            </a:r>
          </a:p>
          <a:p>
            <a:pPr algn="r" rtl="1" eaLnBrk="1" hangingPunct="1">
              <a:lnSpc>
                <a:spcPct val="90000"/>
              </a:lnSpc>
              <a:buNone/>
              <a:defRPr/>
            </a:pPr>
            <a:r>
              <a:rPr lang="fa-IR" sz="2400" dirty="0" smtClean="0">
                <a:cs typeface="B Nazanin" pitchFamily="2" charset="-78"/>
              </a:rPr>
              <a:t>     هدف خاص و کمی باشد( قابل سنجش و قابل اثبات ) </a:t>
            </a:r>
          </a:p>
          <a:p>
            <a:pPr algn="r" rtl="1" eaLnBrk="1" hangingPunct="1">
              <a:lnSpc>
                <a:spcPct val="90000"/>
              </a:lnSpc>
              <a:buNone/>
              <a:defRPr/>
            </a:pPr>
            <a:r>
              <a:rPr lang="fa-IR" sz="2400" dirty="0" smtClean="0">
                <a:cs typeface="B Nazanin" pitchFamily="2" charset="-78"/>
              </a:rPr>
              <a:t> چه چیزی و چه زمانی را مشخص سازد</a:t>
            </a:r>
          </a:p>
          <a:p>
            <a:pPr algn="r" rtl="1" eaLnBrk="1" hangingPunct="1">
              <a:lnSpc>
                <a:spcPct val="90000"/>
              </a:lnSpc>
              <a:buNone/>
              <a:defRPr/>
            </a:pPr>
            <a:r>
              <a:rPr lang="fa-IR" sz="2400" dirty="0" smtClean="0">
                <a:cs typeface="B Nazanin" pitchFamily="2" charset="-78"/>
              </a:rPr>
              <a:t> از وارد کردن چرا وچطور در تحقق اهداف اجتناب شود.</a:t>
            </a:r>
          </a:p>
          <a:p>
            <a:pPr algn="r" rtl="1" eaLnBrk="1" hangingPunct="1">
              <a:lnSpc>
                <a:spcPct val="90000"/>
              </a:lnSpc>
              <a:buNone/>
              <a:defRPr/>
            </a:pPr>
            <a:r>
              <a:rPr lang="fa-IR" sz="2400" dirty="0" smtClean="0">
                <a:cs typeface="B Nazanin" pitchFamily="2" charset="-78"/>
              </a:rPr>
              <a:t>در حمایت مستقیم از استراتژی سازمان و یا هماهنگ با آن و دیگر برنامه های سازمان باشد.</a:t>
            </a:r>
          </a:p>
          <a:p>
            <a:pPr algn="r" rtl="1" eaLnBrk="1" hangingPunct="1">
              <a:lnSpc>
                <a:spcPct val="90000"/>
              </a:lnSpc>
              <a:buNone/>
              <a:defRPr/>
            </a:pPr>
            <a:r>
              <a:rPr lang="fa-IR" sz="2400" dirty="0" smtClean="0">
                <a:cs typeface="B Nazanin" pitchFamily="2" charset="-78"/>
              </a:rPr>
              <a:t>واقع گرایانه و قابل حصول باشد و تلاش خاص و مهمی را طلب کند.</a:t>
            </a:r>
          </a:p>
          <a:p>
            <a:pPr algn="r" rtl="1" eaLnBrk="1" hangingPunct="1">
              <a:lnSpc>
                <a:spcPct val="90000"/>
              </a:lnSpc>
              <a:defRPr/>
            </a:pPr>
            <a:endParaRPr lang="en-US" sz="2400" dirty="0" smtClean="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b="1" dirty="0" smtClean="0">
                <a:cs typeface="B Titr" pitchFamily="2" charset="-78"/>
              </a:rPr>
              <a:t>وضعیت موجود:</a:t>
            </a:r>
            <a:br>
              <a:rPr lang="fa-IR" sz="2800" b="1" dirty="0" smtClean="0">
                <a:cs typeface="B Titr" pitchFamily="2" charset="-78"/>
              </a:rPr>
            </a:br>
            <a:endParaRPr lang="fa-IR" sz="2800" dirty="0">
              <a:cs typeface="B Titr" pitchFamily="2" charset="-78"/>
            </a:endParaRPr>
          </a:p>
        </p:txBody>
      </p:sp>
      <p:sp>
        <p:nvSpPr>
          <p:cNvPr id="3" name="Content Placeholder 2"/>
          <p:cNvSpPr>
            <a:spLocks noGrp="1"/>
          </p:cNvSpPr>
          <p:nvPr>
            <p:ph idx="1"/>
          </p:nvPr>
        </p:nvSpPr>
        <p:spPr/>
        <p:txBody>
          <a:bodyPr>
            <a:normAutofit/>
          </a:bodyPr>
          <a:lstStyle/>
          <a:p>
            <a:r>
              <a:rPr lang="fa-IR" sz="2600" b="1" dirty="0" smtClean="0">
                <a:cs typeface="B Nazanin" pitchFamily="2" charset="-78"/>
              </a:rPr>
              <a:t>باید بر اساس آخرین شاخص ها توضیح داده شود. علاوه بر آن مشکلات موجود در آن موردتجزیه و تحلیل قرار گیرد.</a:t>
            </a:r>
          </a:p>
          <a:p>
            <a:r>
              <a:rPr lang="fa-IR" sz="2600" b="1" dirty="0" smtClean="0">
                <a:cs typeface="B Nazanin" pitchFamily="2" charset="-78"/>
              </a:rPr>
              <a:t>وضعیت مطلوب :</a:t>
            </a:r>
          </a:p>
          <a:p>
            <a:r>
              <a:rPr lang="fa-IR" sz="2600" b="1" dirty="0" smtClean="0">
                <a:cs typeface="B Nazanin" pitchFamily="2" charset="-78"/>
              </a:rPr>
              <a:t>وضعیتی است که می خواهیم به آن دستیابی پیدا کنیم.</a:t>
            </a:r>
          </a:p>
          <a:p>
            <a:pPr>
              <a:buNone/>
            </a:pPr>
            <a:r>
              <a:rPr lang="fa-IR" sz="2600" b="1" dirty="0" smtClean="0">
                <a:cs typeface="B Nazanin" pitchFamily="2" charset="-78"/>
              </a:rPr>
              <a:t>     بررسی وضعیت موجود شامل:</a:t>
            </a:r>
          </a:p>
          <a:p>
            <a:pPr marL="342900" lvl="1" indent="-342900">
              <a:buFont typeface="Arial" pitchFamily="34" charset="0"/>
              <a:buChar char="•"/>
            </a:pPr>
            <a:r>
              <a:rPr lang="fa-IR" sz="2600" b="1" dirty="0" smtClean="0">
                <a:cs typeface="B Nazanin" pitchFamily="2" charset="-78"/>
              </a:rPr>
              <a:t>بیان مساله</a:t>
            </a:r>
          </a:p>
          <a:p>
            <a:pPr marL="342900" lvl="1" indent="-342900">
              <a:buFont typeface="Arial" pitchFamily="34" charset="0"/>
              <a:buChar char="•"/>
            </a:pPr>
            <a:r>
              <a:rPr lang="fa-IR" sz="2600" b="1" dirty="0" smtClean="0">
                <a:cs typeface="B Nazanin" pitchFamily="2" charset="-78"/>
              </a:rPr>
              <a:t>شیوه شناسایی مشکلات</a:t>
            </a:r>
          </a:p>
          <a:p>
            <a:pPr marL="342900" lvl="1" indent="-342900">
              <a:buFont typeface="Arial" pitchFamily="34" charset="0"/>
              <a:buChar char="•"/>
            </a:pPr>
            <a:r>
              <a:rPr lang="fa-IR" sz="2600" b="1" dirty="0" smtClean="0">
                <a:cs typeface="B Nazanin" pitchFamily="2" charset="-78"/>
              </a:rPr>
              <a:t>نتایج ارزشیابی برنامه عملیاتی سال قبل</a:t>
            </a:r>
          </a:p>
          <a:p>
            <a:pPr marL="342900" lvl="1" indent="-342900">
              <a:buFont typeface="Arial" pitchFamily="34" charset="0"/>
              <a:buChar char="•"/>
            </a:pPr>
            <a:r>
              <a:rPr lang="fa-IR" sz="2600" b="1" dirty="0" smtClean="0">
                <a:cs typeface="B Nazanin" pitchFamily="2" charset="-78"/>
              </a:rPr>
              <a:t>شاخص ها و آمارهای مورد استفاده در برنامه ریزی</a:t>
            </a:r>
          </a:p>
          <a:p>
            <a:endParaRPr lang="fa-I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rgbClr val="FFC000"/>
                </a:solidFill>
                <a:cs typeface="B Titr" pitchFamily="2" charset="-78"/>
              </a:rPr>
              <a:t>استراتژی ها:</a:t>
            </a:r>
            <a:endParaRPr lang="fa-IR" dirty="0">
              <a:cs typeface="B Titr" pitchFamily="2" charset="-78"/>
            </a:endParaRPr>
          </a:p>
        </p:txBody>
      </p:sp>
      <p:sp>
        <p:nvSpPr>
          <p:cNvPr id="3" name="Content Placeholder 2"/>
          <p:cNvSpPr>
            <a:spLocks noGrp="1"/>
          </p:cNvSpPr>
          <p:nvPr>
            <p:ph idx="1"/>
          </p:nvPr>
        </p:nvSpPr>
        <p:spPr/>
        <p:txBody>
          <a:bodyPr>
            <a:normAutofit fontScale="70000" lnSpcReduction="20000"/>
          </a:bodyPr>
          <a:lstStyle/>
          <a:p>
            <a:pPr>
              <a:lnSpc>
                <a:spcPct val="150000"/>
              </a:lnSpc>
            </a:pPr>
            <a:r>
              <a:rPr lang="fa-IR" b="1" dirty="0" smtClean="0">
                <a:cs typeface="B Nazanin" pitchFamily="2" charset="-78"/>
              </a:rPr>
              <a:t>پس از تبیین اهداف یا نقطه پایانی برنامه ،رویکردها (راه کار، راهبرد،خط مشی های کلی و یا استراتژی ها) طراحی و انتخاب خواهند شد.</a:t>
            </a:r>
          </a:p>
          <a:p>
            <a:pPr>
              <a:lnSpc>
                <a:spcPct val="150000"/>
              </a:lnSpc>
              <a:buNone/>
            </a:pPr>
            <a:r>
              <a:rPr lang="fa-IR" b="1" dirty="0" smtClean="0">
                <a:cs typeface="B Nazanin" pitchFamily="2" charset="-78"/>
              </a:rPr>
              <a:t>      ویژگی رویکردها:</a:t>
            </a:r>
          </a:p>
          <a:p>
            <a:pPr>
              <a:lnSpc>
                <a:spcPct val="150000"/>
              </a:lnSpc>
              <a:buFontTx/>
              <a:buChar char="-"/>
            </a:pPr>
            <a:r>
              <a:rPr lang="fa-IR" b="1" dirty="0" smtClean="0">
                <a:cs typeface="B Nazanin" pitchFamily="2" charset="-78"/>
              </a:rPr>
              <a:t>فرایندآنها اختصاصی است.</a:t>
            </a:r>
          </a:p>
          <a:p>
            <a:r>
              <a:rPr lang="fa-IR" b="1" dirty="0" smtClean="0">
                <a:cs typeface="B Nazanin" pitchFamily="2" charset="-78"/>
              </a:rPr>
              <a:t>رویکردهای مختلف ارائه شده در یک برنامه ،همواره با یکدیگر مکملند.</a:t>
            </a:r>
          </a:p>
          <a:p>
            <a:r>
              <a:rPr lang="fa-IR" b="1" dirty="0" smtClean="0">
                <a:cs typeface="B Nazanin" pitchFamily="2" charset="-78"/>
              </a:rPr>
              <a:t> استراتژي کارآ انتخاب گردد.</a:t>
            </a:r>
          </a:p>
          <a:p>
            <a:r>
              <a:rPr lang="fa-IR" b="1" dirty="0" smtClean="0">
                <a:cs typeface="B Nazanin" pitchFamily="2" charset="-78"/>
              </a:rPr>
              <a:t>استراتژي نشان میدهد نتایج چگونه حاصل شوند. استراتژي ها در قالب روش، نگرش و پاسخ هایی میباشند که براي رسیدن به هدف بکار میروند.</a:t>
            </a:r>
          </a:p>
          <a:p>
            <a:r>
              <a:rPr lang="fa-IR" b="1" dirty="0" smtClean="0">
                <a:cs typeface="B Nazanin" pitchFamily="2" charset="-78"/>
              </a:rPr>
              <a:t> استراتژي منجر به تهیه برنامه اجرایی میشود.</a:t>
            </a:r>
          </a:p>
          <a:p>
            <a:r>
              <a:rPr lang="fa-IR" b="1" dirty="0" smtClean="0">
                <a:cs typeface="B Nazanin" pitchFamily="2" charset="-78"/>
              </a:rPr>
              <a:t> تعیین استراتژي مستلزم ارزشیابی هزینه ها، مزایا و پیامدهاي هر روش است.</a:t>
            </a:r>
          </a:p>
          <a:p>
            <a:pPr>
              <a:lnSpc>
                <a:spcPct val="150000"/>
              </a:lnSpc>
              <a:buFontTx/>
              <a:buChar char="-"/>
            </a:pPr>
            <a:endParaRPr lang="fa-IR" b="1" dirty="0" smtClean="0"/>
          </a:p>
          <a:p>
            <a:pPr>
              <a:lnSpc>
                <a:spcPct val="150000"/>
              </a:lnSpc>
              <a:buFontTx/>
              <a:buChar char="-"/>
            </a:pPr>
            <a:endParaRPr lang="en-US" b="1" dirty="0" smtClean="0"/>
          </a:p>
          <a:p>
            <a:endParaRPr lang="fa-I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4" name="Rectangle 4"/>
          <p:cNvSpPr>
            <a:spLocks noGrp="1" noChangeArrowheads="1"/>
          </p:cNvSpPr>
          <p:nvPr>
            <p:ph type="title"/>
          </p:nvPr>
        </p:nvSpPr>
        <p:spPr>
          <a:xfrm>
            <a:off x="457200" y="277813"/>
            <a:ext cx="8229600" cy="5311775"/>
          </a:xfrm>
        </p:spPr>
        <p:txBody>
          <a:bodyPr/>
          <a:lstStyle/>
          <a:p>
            <a:pPr rtl="1" eaLnBrk="1" hangingPunct="1">
              <a:defRPr/>
            </a:pPr>
            <a:r>
              <a:rPr lang="fa-IR" dirty="0" smtClean="0">
                <a:cs typeface="B Titr" pitchFamily="2" charset="-78"/>
              </a:rPr>
              <a:t>قال الامام علی (ع):</a:t>
            </a:r>
            <a:br>
              <a:rPr lang="fa-IR" dirty="0" smtClean="0">
                <a:cs typeface="B Titr" pitchFamily="2" charset="-78"/>
              </a:rPr>
            </a:br>
            <a:r>
              <a:rPr lang="fa-IR" dirty="0" smtClean="0">
                <a:cs typeface="B Titr" pitchFamily="2" charset="-78"/>
              </a:rPr>
              <a:t/>
            </a:r>
            <a:br>
              <a:rPr lang="fa-IR" dirty="0" smtClean="0">
                <a:cs typeface="B Titr" pitchFamily="2" charset="-78"/>
              </a:rPr>
            </a:br>
            <a:r>
              <a:rPr lang="fa-IR" dirty="0" smtClean="0">
                <a:cs typeface="B Titr" pitchFamily="2" charset="-78"/>
              </a:rPr>
              <a:t>قَوامُ العِیش حُسنُ التَقدیر وَ مِلاکُهُ حُسنُ التَدبیر.</a:t>
            </a:r>
            <a:br>
              <a:rPr lang="fa-IR" dirty="0" smtClean="0">
                <a:cs typeface="B Titr" pitchFamily="2" charset="-78"/>
              </a:rPr>
            </a:br>
            <a:r>
              <a:rPr lang="fa-IR" dirty="0" smtClean="0">
                <a:cs typeface="B Titr" pitchFamily="2" charset="-78"/>
              </a:rPr>
              <a:t/>
            </a:r>
            <a:br>
              <a:rPr lang="fa-IR" dirty="0" smtClean="0">
                <a:cs typeface="B Titr" pitchFamily="2" charset="-78"/>
              </a:rPr>
            </a:br>
            <a:r>
              <a:rPr lang="fa-IR" dirty="0" smtClean="0">
                <a:cs typeface="B Nazanin" pitchFamily="2" charset="-78"/>
              </a:rPr>
              <a:t>مایه زندگانی، برنامه ریزی درست و ملاک آن تدبیر کارشناسانه است.</a:t>
            </a:r>
            <a:endParaRPr lang="en-US" dirty="0" smtClean="0">
              <a:cs typeface="B Nazanin"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46084"/>
                                        </p:tgtEl>
                                        <p:attrNameLst>
                                          <p:attrName>style.visibility</p:attrName>
                                        </p:attrNameLst>
                                      </p:cBhvr>
                                      <p:to>
                                        <p:strVal val="visible"/>
                                      </p:to>
                                    </p:set>
                                    <p:animEffect transition="in" filter="checkerboard(across)">
                                      <p:cBhvr>
                                        <p:cTn id="7" dur="2000"/>
                                        <p:tgtEl>
                                          <p:spTgt spid="460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4" grpId="0"/>
    </p:bld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rgbClr val="FFC000"/>
                </a:solidFill>
                <a:cs typeface="B Titr" pitchFamily="2" charset="-78"/>
              </a:rPr>
              <a:t>مثال های مرتبط با رویکردهای مختلف:</a:t>
            </a:r>
            <a:endParaRPr lang="fa-IR" dirty="0">
              <a:cs typeface="B Titr" pitchFamily="2" charset="-78"/>
            </a:endParaRPr>
          </a:p>
        </p:txBody>
      </p:sp>
      <p:sp>
        <p:nvSpPr>
          <p:cNvPr id="3" name="Content Placeholder 2"/>
          <p:cNvSpPr>
            <a:spLocks noGrp="1"/>
          </p:cNvSpPr>
          <p:nvPr>
            <p:ph idx="1"/>
          </p:nvPr>
        </p:nvSpPr>
        <p:spPr/>
        <p:txBody>
          <a:bodyPr>
            <a:normAutofit fontScale="85000" lnSpcReduction="20000"/>
          </a:bodyPr>
          <a:lstStyle/>
          <a:p>
            <a:pPr>
              <a:lnSpc>
                <a:spcPct val="150000"/>
              </a:lnSpc>
              <a:buFontTx/>
              <a:buChar char="-"/>
            </a:pPr>
            <a:r>
              <a:rPr lang="fa-IR" b="1" dirty="0" smtClean="0">
                <a:cs typeface="B Nazanin" pitchFamily="2" charset="-78"/>
              </a:rPr>
              <a:t>مشارکت بین بخشی و برون بخشی</a:t>
            </a:r>
          </a:p>
          <a:p>
            <a:pPr>
              <a:lnSpc>
                <a:spcPct val="150000"/>
              </a:lnSpc>
              <a:buFontTx/>
              <a:buChar char="-"/>
            </a:pPr>
            <a:r>
              <a:rPr lang="fa-IR" b="1" dirty="0" smtClean="0">
                <a:cs typeface="B Nazanin" pitchFamily="2" charset="-78"/>
              </a:rPr>
              <a:t>مشاوره</a:t>
            </a:r>
          </a:p>
          <a:p>
            <a:pPr>
              <a:lnSpc>
                <a:spcPct val="150000"/>
              </a:lnSpc>
              <a:buFontTx/>
              <a:buChar char="-"/>
            </a:pPr>
            <a:r>
              <a:rPr lang="fa-IR" b="1" dirty="0" smtClean="0">
                <a:cs typeface="B Nazanin" pitchFamily="2" charset="-78"/>
              </a:rPr>
              <a:t>آموزش به جامعه</a:t>
            </a:r>
          </a:p>
          <a:p>
            <a:pPr>
              <a:lnSpc>
                <a:spcPct val="150000"/>
              </a:lnSpc>
              <a:buFontTx/>
              <a:buChar char="-"/>
            </a:pPr>
            <a:r>
              <a:rPr lang="fa-IR" b="1" dirty="0" smtClean="0">
                <a:cs typeface="B Nazanin" pitchFamily="2" charset="-78"/>
              </a:rPr>
              <a:t>بازآموزی و افزایش مهارت و توانایی کارکنان</a:t>
            </a:r>
          </a:p>
          <a:p>
            <a:pPr>
              <a:lnSpc>
                <a:spcPct val="150000"/>
              </a:lnSpc>
              <a:buFontTx/>
              <a:buChar char="-"/>
            </a:pPr>
            <a:r>
              <a:rPr lang="fa-IR" b="1" dirty="0" smtClean="0">
                <a:cs typeface="B Nazanin" pitchFamily="2" charset="-78"/>
              </a:rPr>
              <a:t>برقراری نظام مراقبت و اطلاع رسانی به هنگام</a:t>
            </a:r>
          </a:p>
          <a:p>
            <a:pPr>
              <a:lnSpc>
                <a:spcPct val="150000"/>
              </a:lnSpc>
              <a:buFontTx/>
              <a:buChar char="-"/>
            </a:pPr>
            <a:r>
              <a:rPr lang="fa-IR" b="1" dirty="0" smtClean="0">
                <a:cs typeface="B Nazanin" pitchFamily="2" charset="-78"/>
              </a:rPr>
              <a:t>پایش و ارزشیابی</a:t>
            </a:r>
          </a:p>
          <a:p>
            <a:pPr>
              <a:lnSpc>
                <a:spcPct val="150000"/>
              </a:lnSpc>
              <a:buFontTx/>
              <a:buChar char="-"/>
            </a:pPr>
            <a:r>
              <a:rPr lang="fa-IR" b="1" dirty="0" smtClean="0">
                <a:cs typeface="B Nazanin" pitchFamily="2" charset="-78"/>
              </a:rPr>
              <a:t>تحقیقات کاربردی</a:t>
            </a:r>
          </a:p>
          <a:p>
            <a:pPr>
              <a:lnSpc>
                <a:spcPct val="150000"/>
              </a:lnSpc>
            </a:pPr>
            <a:endParaRPr lang="en-US" b="1" dirty="0" smtClean="0"/>
          </a:p>
          <a:p>
            <a:endParaRPr lang="fa-I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t>نکات قابل توجه در فهرست نمودن فعالیت ها:</a:t>
            </a:r>
            <a:br>
              <a:rPr lang="fa-IR" b="1" dirty="0" smtClean="0"/>
            </a:br>
            <a:endParaRPr lang="fa-IR" dirty="0"/>
          </a:p>
        </p:txBody>
      </p:sp>
      <p:sp>
        <p:nvSpPr>
          <p:cNvPr id="3" name="Content Placeholder 2"/>
          <p:cNvSpPr>
            <a:spLocks noGrp="1"/>
          </p:cNvSpPr>
          <p:nvPr>
            <p:ph idx="1"/>
          </p:nvPr>
        </p:nvSpPr>
        <p:spPr/>
        <p:txBody>
          <a:bodyPr/>
          <a:lstStyle/>
          <a:p>
            <a:pPr>
              <a:buNone/>
            </a:pPr>
            <a:r>
              <a:rPr lang="fa-IR" b="1" dirty="0" smtClean="0"/>
              <a:t>1- اهمیت موضوع</a:t>
            </a:r>
          </a:p>
          <a:p>
            <a:pPr>
              <a:buNone/>
            </a:pPr>
            <a:r>
              <a:rPr lang="fa-IR" b="1" dirty="0" smtClean="0"/>
              <a:t>2- هزینه های اجرایی</a:t>
            </a:r>
          </a:p>
          <a:p>
            <a:pPr>
              <a:buNone/>
            </a:pPr>
            <a:r>
              <a:rPr lang="fa-IR" b="1" dirty="0" smtClean="0"/>
              <a:t>3- درجه تاثیر یا اثربخشی</a:t>
            </a:r>
          </a:p>
          <a:p>
            <a:pPr>
              <a:buNone/>
            </a:pPr>
            <a:r>
              <a:rPr lang="fa-IR" b="1" dirty="0" smtClean="0"/>
              <a:t>4- قابلیت اجراء</a:t>
            </a:r>
          </a:p>
          <a:p>
            <a:pPr>
              <a:buNone/>
            </a:pPr>
            <a:r>
              <a:rPr lang="fa-IR" b="1" dirty="0" smtClean="0"/>
              <a:t>5- مدت زمان لازم و...</a:t>
            </a:r>
            <a:endParaRPr lang="en-US" b="1" dirty="0" smtClean="0"/>
          </a:p>
          <a:p>
            <a:r>
              <a:rPr lang="fa-IR" dirty="0" smtClean="0">
                <a:solidFill>
                  <a:srgbClr val="FFC000"/>
                </a:solidFill>
              </a:rPr>
              <a:t> </a:t>
            </a:r>
            <a:endParaRPr lang="fa-IR" dirty="0"/>
          </a:p>
        </p:txBody>
      </p:sp>
      <p:sp>
        <p:nvSpPr>
          <p:cNvPr id="4" name="Rectangle 3"/>
          <p:cNvSpPr/>
          <p:nvPr/>
        </p:nvSpPr>
        <p:spPr>
          <a:xfrm>
            <a:off x="1043608" y="1412777"/>
            <a:ext cx="3672408" cy="3170099"/>
          </a:xfrm>
          <a:prstGeom prst="rect">
            <a:avLst/>
          </a:prstGeom>
        </p:spPr>
        <p:txBody>
          <a:bodyPr wrap="square">
            <a:spAutoFit/>
          </a:bodyPr>
          <a:lstStyle/>
          <a:p>
            <a:r>
              <a:rPr lang="fa-IR" sz="2000" b="1" dirty="0" smtClean="0">
                <a:cs typeface="B Nazanin" pitchFamily="2" charset="-78"/>
              </a:rPr>
              <a:t>براي تحقق هرگام عملیاتی میبایست جداول زمانی و هزینهاي را مشخص نمود و به شش</a:t>
            </a:r>
          </a:p>
          <a:p>
            <a:r>
              <a:rPr lang="fa-IR" sz="2000" b="1" dirty="0" smtClean="0">
                <a:cs typeface="B Nazanin" pitchFamily="2" charset="-78"/>
              </a:rPr>
              <a:t>کلمه پرسشی زیر پاسخ داد:</a:t>
            </a:r>
          </a:p>
          <a:p>
            <a:r>
              <a:rPr lang="fa-IR" sz="2000" b="1" dirty="0" smtClean="0">
                <a:cs typeface="B Nazanin" pitchFamily="2" charset="-78"/>
              </a:rPr>
              <a:t>1. چه کاري</a:t>
            </a:r>
          </a:p>
          <a:p>
            <a:r>
              <a:rPr lang="fa-IR" sz="2000" b="1" dirty="0" smtClean="0">
                <a:cs typeface="B Nazanin" pitchFamily="2" charset="-78"/>
              </a:rPr>
              <a:t>2. چگونه</a:t>
            </a:r>
          </a:p>
          <a:p>
            <a:r>
              <a:rPr lang="fa-IR" sz="2000" b="1" dirty="0" smtClean="0">
                <a:cs typeface="B Nazanin" pitchFamily="2" charset="-78"/>
              </a:rPr>
              <a:t>3. چه کسی</a:t>
            </a:r>
          </a:p>
          <a:p>
            <a:r>
              <a:rPr lang="fa-IR" sz="2000" b="1" dirty="0" smtClean="0">
                <a:cs typeface="B Nazanin" pitchFamily="2" charset="-78"/>
              </a:rPr>
              <a:t>4. کجا</a:t>
            </a:r>
          </a:p>
          <a:p>
            <a:r>
              <a:rPr lang="fa-IR" sz="2000" b="1" dirty="0" smtClean="0">
                <a:cs typeface="B Nazanin" pitchFamily="2" charset="-78"/>
              </a:rPr>
              <a:t>5. چه زمانی</a:t>
            </a:r>
          </a:p>
          <a:p>
            <a:r>
              <a:rPr lang="fa-IR" sz="2000" b="1" dirty="0" smtClean="0">
                <a:cs typeface="B Nazanin" pitchFamily="2" charset="-78"/>
              </a:rPr>
              <a:t>6. چه منابع پولی و فیزیکی نیاز است؟</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rgbClr val="FFC000"/>
                </a:solidFill>
                <a:cs typeface="B Titr" pitchFamily="2" charset="-78"/>
              </a:rPr>
              <a:t>تعریف ارزشیابی</a:t>
            </a:r>
            <a:endParaRPr lang="fa-IR" dirty="0">
              <a:cs typeface="B Titr" pitchFamily="2" charset="-78"/>
            </a:endParaRPr>
          </a:p>
        </p:txBody>
      </p:sp>
      <p:sp>
        <p:nvSpPr>
          <p:cNvPr id="3" name="Content Placeholder 2"/>
          <p:cNvSpPr>
            <a:spLocks noGrp="1"/>
          </p:cNvSpPr>
          <p:nvPr>
            <p:ph idx="1"/>
          </p:nvPr>
        </p:nvSpPr>
        <p:spPr/>
        <p:txBody>
          <a:bodyPr/>
          <a:lstStyle/>
          <a:p>
            <a:r>
              <a:rPr lang="fa-IR" dirty="0" smtClean="0">
                <a:cs typeface="B Nazanin" pitchFamily="2" charset="-78"/>
              </a:rPr>
              <a:t>بررسی تحقق اهداف با اجرای برنامه در عمل است.بنابراین در ارزشیابی اثربخشی ،پیامد و تاثیرنهایی برنامه  مورد مطالعه قرار می گیرد.</a:t>
            </a:r>
            <a:endParaRPr lang="en-US" dirty="0" smtClean="0">
              <a:cs typeface="B Nazanin" pitchFamily="2" charset="-78"/>
            </a:endParaRPr>
          </a:p>
          <a:p>
            <a:endParaRPr lang="fa-I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solidFill>
                  <a:srgbClr val="FFC000"/>
                </a:solidFill>
                <a:cs typeface="B Titr" pitchFamily="2" charset="-78"/>
              </a:rPr>
              <a:t>برای پایش و ارزشیابی برنامه ، </a:t>
            </a:r>
            <a:br>
              <a:rPr lang="fa-IR" dirty="0" smtClean="0">
                <a:solidFill>
                  <a:srgbClr val="FFC000"/>
                </a:solidFill>
                <a:cs typeface="B Titr" pitchFamily="2" charset="-78"/>
              </a:rPr>
            </a:br>
            <a:r>
              <a:rPr lang="fa-IR" dirty="0" smtClean="0">
                <a:solidFill>
                  <a:srgbClr val="FFC000"/>
                </a:solidFill>
                <a:cs typeface="B Titr" pitchFamily="2" charset="-78"/>
              </a:rPr>
              <a:t>برنامه ریز باید مشخص کند که:</a:t>
            </a:r>
            <a:endParaRPr lang="fa-IR" dirty="0">
              <a:cs typeface="B Titr" pitchFamily="2" charset="-78"/>
            </a:endParaRPr>
          </a:p>
        </p:txBody>
      </p:sp>
      <p:sp>
        <p:nvSpPr>
          <p:cNvPr id="3" name="Content Placeholder 2"/>
          <p:cNvSpPr>
            <a:spLocks noGrp="1"/>
          </p:cNvSpPr>
          <p:nvPr>
            <p:ph idx="1"/>
          </p:nvPr>
        </p:nvSpPr>
        <p:spPr/>
        <p:txBody>
          <a:bodyPr>
            <a:normAutofit/>
          </a:bodyPr>
          <a:lstStyle/>
          <a:p>
            <a:pPr>
              <a:lnSpc>
                <a:spcPct val="90000"/>
              </a:lnSpc>
            </a:pPr>
            <a:r>
              <a:rPr lang="fa-IR" sz="2800" b="1" dirty="0" smtClean="0">
                <a:cs typeface="B Nazanin" pitchFamily="2" charset="-78"/>
              </a:rPr>
              <a:t>فعالیت ها و اهداف را با چه شاخص هایی می خواهد مورد سنجش قرار دهد.</a:t>
            </a:r>
          </a:p>
          <a:p>
            <a:pPr>
              <a:lnSpc>
                <a:spcPct val="90000"/>
              </a:lnSpc>
            </a:pPr>
            <a:r>
              <a:rPr lang="fa-IR" sz="2800" b="1" dirty="0" smtClean="0">
                <a:cs typeface="B Nazanin" pitchFamily="2" charset="-78"/>
              </a:rPr>
              <a:t>ارتباط این شاخص ها با یکدیگر چگونه است.</a:t>
            </a:r>
          </a:p>
          <a:p>
            <a:pPr>
              <a:lnSpc>
                <a:spcPct val="90000"/>
              </a:lnSpc>
            </a:pPr>
            <a:r>
              <a:rPr lang="fa-IR" sz="2800" b="1" dirty="0" smtClean="0">
                <a:cs typeface="B Nazanin" pitchFamily="2" charset="-78"/>
              </a:rPr>
              <a:t>برای محاسبه هر شاخص چه داده های آماری خامی نیاز دارد.</a:t>
            </a:r>
          </a:p>
          <a:p>
            <a:pPr>
              <a:lnSpc>
                <a:spcPct val="90000"/>
              </a:lnSpc>
            </a:pPr>
            <a:r>
              <a:rPr lang="fa-IR" sz="2800" b="1" dirty="0" smtClean="0">
                <a:cs typeface="B Nazanin" pitchFamily="2" charset="-78"/>
              </a:rPr>
              <a:t>شیوه جمع آوری داده ها به چه شکلی است.</a:t>
            </a:r>
          </a:p>
          <a:p>
            <a:pPr>
              <a:lnSpc>
                <a:spcPct val="90000"/>
              </a:lnSpc>
            </a:pPr>
            <a:r>
              <a:rPr lang="fa-IR" sz="2800" b="1" dirty="0" smtClean="0">
                <a:cs typeface="B Nazanin" pitchFamily="2" charset="-78"/>
              </a:rPr>
              <a:t>دوره زمانی جمع آوری داده ها چگونه است.دوره محاسبه شاخص ها چگونه است.</a:t>
            </a:r>
          </a:p>
          <a:p>
            <a:pPr>
              <a:lnSpc>
                <a:spcPct val="90000"/>
              </a:lnSpc>
            </a:pPr>
            <a:r>
              <a:rPr lang="fa-IR" sz="2800" b="1" dirty="0" smtClean="0">
                <a:cs typeface="B Nazanin" pitchFamily="2" charset="-78"/>
              </a:rPr>
              <a:t>شیوه تحلیل شاخص ها چگونه است.</a:t>
            </a:r>
            <a:endParaRPr lang="en-US" sz="2800" b="1" dirty="0" smtClean="0">
              <a:cs typeface="B Nazanin" pitchFamily="2" charset="-78"/>
            </a:endParaRPr>
          </a:p>
          <a:p>
            <a:endParaRPr lang="fa-I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fa-IR" dirty="0"/>
          </a:p>
        </p:txBody>
      </p:sp>
      <p:sp>
        <p:nvSpPr>
          <p:cNvPr id="4" name="Rectangle 3"/>
          <p:cNvSpPr/>
          <p:nvPr/>
        </p:nvSpPr>
        <p:spPr>
          <a:xfrm>
            <a:off x="683568" y="2132856"/>
            <a:ext cx="7704856" cy="2677656"/>
          </a:xfrm>
          <a:prstGeom prst="rect">
            <a:avLst/>
          </a:prstGeom>
        </p:spPr>
        <p:txBody>
          <a:bodyPr wrap="square">
            <a:spAutoFit/>
          </a:bodyPr>
          <a:lstStyle/>
          <a:p>
            <a:r>
              <a:rPr lang="fa-IR" sz="2400" b="1" dirty="0" smtClean="0">
                <a:cs typeface="B Nazanin" pitchFamily="2" charset="-78"/>
              </a:rPr>
              <a:t>1. برنامه عملیاتی میبایست تمامی فعالیتها و اقدامات مقتضی را در برگیرد. برنامه عملیاتی باید کامل،</a:t>
            </a:r>
          </a:p>
          <a:p>
            <a:r>
              <a:rPr lang="fa-IR" sz="2400" b="1" dirty="0" smtClean="0">
                <a:cs typeface="B Nazanin" pitchFamily="2" charset="-78"/>
              </a:rPr>
              <a:t>شفاف و به روز باشد. همچنین این برنامه باید شامل اطلاعات و نظراتی باشد که شما از طریق بارش افکار</a:t>
            </a:r>
          </a:p>
          <a:p>
            <a:r>
              <a:rPr lang="fa-IR" sz="2400" b="1" dirty="0" smtClean="0">
                <a:cs typeface="B Nazanin" pitchFamily="2" charset="-78"/>
              </a:rPr>
              <a:t>در ارتباط با اهداف و استراتژيهاي سازمان از همکارانتان دریافت میکنید. این افراد (اعضاي کمیته)</a:t>
            </a:r>
          </a:p>
          <a:p>
            <a:r>
              <a:rPr lang="fa-IR" sz="2400" b="1" dirty="0" smtClean="0">
                <a:cs typeface="B Nazanin" pitchFamily="2" charset="-78"/>
              </a:rPr>
              <a:t>برنامه ریزي عملیاتی می بایست در خصوص موارد زیر به توافق برسند:</a:t>
            </a:r>
            <a:endParaRPr lang="fa-IR" sz="2400" dirty="0">
              <a:cs typeface="B Nazanin" pitchFamily="2" charset="-78"/>
            </a:endParaRPr>
          </a:p>
        </p:txBody>
      </p:sp>
      <p:sp>
        <p:nvSpPr>
          <p:cNvPr id="5" name="Rectangle 4"/>
          <p:cNvSpPr/>
          <p:nvPr/>
        </p:nvSpPr>
        <p:spPr>
          <a:xfrm>
            <a:off x="2123728" y="692696"/>
            <a:ext cx="5544615" cy="400110"/>
          </a:xfrm>
          <a:prstGeom prst="rect">
            <a:avLst/>
          </a:prstGeom>
        </p:spPr>
        <p:txBody>
          <a:bodyPr wrap="square">
            <a:spAutoFit/>
          </a:bodyPr>
          <a:lstStyle/>
          <a:p>
            <a:pPr algn="ctr"/>
            <a:r>
              <a:rPr lang="fa-IR" sz="2000" b="1" dirty="0" smtClean="0">
                <a:cs typeface="B Titr" pitchFamily="2" charset="-78"/>
              </a:rPr>
              <a:t>پس از تهیه برنامه عملیاتی به موارد زیر توجه نمایید:</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200" b="1" dirty="0" smtClean="0">
                <a:cs typeface="B Titr" pitchFamily="2" charset="-78"/>
              </a:rPr>
              <a:t>برنامه ریزي عملیاتی می بایست در خصوص موارد زیر به توافق برسند:</a:t>
            </a:r>
            <a:r>
              <a:rPr lang="fa-IR" dirty="0" smtClean="0">
                <a:cs typeface="B Nazanin" pitchFamily="2" charset="-78"/>
              </a:rPr>
              <a:t/>
            </a:r>
            <a:br>
              <a:rPr lang="fa-IR" dirty="0" smtClean="0">
                <a:cs typeface="B Nazanin" pitchFamily="2" charset="-78"/>
              </a:rPr>
            </a:br>
            <a:endParaRPr lang="fa-IR" dirty="0"/>
          </a:p>
        </p:txBody>
      </p:sp>
      <p:sp>
        <p:nvSpPr>
          <p:cNvPr id="3" name="Content Placeholder 2"/>
          <p:cNvSpPr>
            <a:spLocks noGrp="1"/>
          </p:cNvSpPr>
          <p:nvPr>
            <p:ph idx="1"/>
          </p:nvPr>
        </p:nvSpPr>
        <p:spPr/>
        <p:txBody>
          <a:bodyPr>
            <a:normAutofit fontScale="62500" lnSpcReduction="20000"/>
          </a:bodyPr>
          <a:lstStyle/>
          <a:p>
            <a:pPr>
              <a:buNone/>
            </a:pPr>
            <a:r>
              <a:rPr lang="fa-IR" b="1" dirty="0" smtClean="0">
                <a:cs typeface="B Nazanin" pitchFamily="2" charset="-78"/>
              </a:rPr>
              <a:t>چه اقدامات و فعالیت هایی باید انجام شود.</a:t>
            </a:r>
          </a:p>
          <a:p>
            <a:pPr>
              <a:buNone/>
            </a:pPr>
            <a:r>
              <a:rPr lang="fa-IR" b="1" dirty="0" smtClean="0">
                <a:cs typeface="B Nazanin" pitchFamily="2" charset="-78"/>
              </a:rPr>
              <a:t>- چه کسی می بایست انجام آنها را بر عهده گیرد.</a:t>
            </a:r>
          </a:p>
          <a:p>
            <a:pPr>
              <a:buNone/>
            </a:pPr>
            <a:r>
              <a:rPr lang="fa-IR" b="1" dirty="0" smtClean="0">
                <a:cs typeface="B Nazanin" pitchFamily="2" charset="-78"/>
              </a:rPr>
              <a:t>- چه زمانی این اقدامات می بایست انجام شود و تا چه زمانی بطول خواهد انجامید.</a:t>
            </a:r>
          </a:p>
          <a:p>
            <a:pPr>
              <a:buNone/>
            </a:pPr>
            <a:r>
              <a:rPr lang="fa-IR" b="1" dirty="0" smtClean="0">
                <a:cs typeface="B Nazanin" pitchFamily="2" charset="-78"/>
              </a:rPr>
              <a:t>- چه منابعی لازم است که صرف این فعالیت ها شود.</a:t>
            </a:r>
          </a:p>
          <a:p>
            <a:pPr>
              <a:buNone/>
            </a:pPr>
            <a:r>
              <a:rPr lang="fa-IR" b="1" dirty="0" smtClean="0">
                <a:cs typeface="B Nazanin" pitchFamily="2" charset="-78"/>
              </a:rPr>
              <a:t>- اطلاعات در اختیار چه کسانی باید قرار گیرد.</a:t>
            </a:r>
          </a:p>
          <a:p>
            <a:pPr>
              <a:buNone/>
            </a:pPr>
            <a:r>
              <a:rPr lang="fa-IR" b="1" dirty="0" smtClean="0">
                <a:cs typeface="B Nazanin" pitchFamily="2" charset="-78"/>
              </a:rPr>
              <a:t>2. برنامه را اجرایی و عملیاتی نمایید.</a:t>
            </a:r>
          </a:p>
          <a:p>
            <a:pPr>
              <a:buNone/>
            </a:pPr>
            <a:r>
              <a:rPr lang="fa-IR" b="1" dirty="0" smtClean="0">
                <a:cs typeface="B Nazanin" pitchFamily="2" charset="-78"/>
              </a:rPr>
              <a:t>3. تمامی ذینفعان را از آنچه در جریان است مطلع سازید. به تمامی ذینفعان بگویید که نقشآنها در تحقق اهداف چیست تا بدین ترتیب همگان اطمینان یابند که در تحقق اهداف مربوطه نقشموثري دارند.</a:t>
            </a:r>
          </a:p>
          <a:p>
            <a:pPr>
              <a:buNone/>
            </a:pPr>
            <a:r>
              <a:rPr lang="fa-IR" b="1" dirty="0" smtClean="0">
                <a:cs typeface="B Nazanin" pitchFamily="2" charset="-78"/>
              </a:rPr>
              <a:t>4. پیگیري آنچه در حال انجام است را برعهده گیرید. همواره چگونگی انجام امور را پیگیري و دنبال کنید وزمانی که تغییري در سیاست، اهداف، زمان یا منابع صرف شده صورت گیرد ایده خوبی است که آنچه رابه انجام رسانیده اید ارزیابی کنید چه این ارزیابی رسمی باشد و چه غیر رسمی.</a:t>
            </a:r>
          </a:p>
          <a:p>
            <a:pPr>
              <a:buNone/>
            </a:pPr>
            <a:r>
              <a:rPr lang="fa-IR" b="1" dirty="0" smtClean="0">
                <a:cs typeface="B Nazanin" pitchFamily="2" charset="-78"/>
              </a:rPr>
              <a:t>5. مراسمی ترتیب دهید که طی آن از اعضاي گروهتان قدردانی کنید: این قدردانی سبب میشود تا افرادعلاقمند شوند و در کاري که انجام می دهند انرژي کافی را مبذول دارند.</a:t>
            </a:r>
            <a:endParaRPr lang="fa-IR" dirty="0">
              <a:cs typeface="B Nazanin" pitchFamily="2" charset="-78"/>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fa-IR" dirty="0"/>
          </a:p>
        </p:txBody>
      </p:sp>
      <p:sp>
        <p:nvSpPr>
          <p:cNvPr id="4" name="Rectangle 3"/>
          <p:cNvSpPr/>
          <p:nvPr/>
        </p:nvSpPr>
        <p:spPr>
          <a:xfrm>
            <a:off x="1043608" y="2420888"/>
            <a:ext cx="6696744" cy="1200329"/>
          </a:xfrm>
          <a:prstGeom prst="rect">
            <a:avLst/>
          </a:prstGeom>
        </p:spPr>
        <p:txBody>
          <a:bodyPr wrap="square">
            <a:spAutoFit/>
          </a:bodyPr>
          <a:lstStyle/>
          <a:p>
            <a:r>
              <a:rPr lang="fa-IR" sz="2400" b="1" dirty="0" smtClean="0">
                <a:cs typeface="B Nazanin" pitchFamily="2" charset="-78"/>
              </a:rPr>
              <a:t>- آیا آنچه را که قرار بود انجام دهیم، انجام دادهایم؟</a:t>
            </a:r>
          </a:p>
          <a:p>
            <a:r>
              <a:rPr lang="fa-IR" sz="2400" b="1" dirty="0" smtClean="0">
                <a:cs typeface="B Nazanin" pitchFamily="2" charset="-78"/>
              </a:rPr>
              <a:t>- آیا ما فعالیت هاي تعیین شده را به درستی انجام میدهیم؟</a:t>
            </a:r>
          </a:p>
          <a:p>
            <a:r>
              <a:rPr lang="fa-IR" sz="2400" b="1" dirty="0" smtClean="0">
                <a:cs typeface="B Nazanin" pitchFamily="2" charset="-78"/>
              </a:rPr>
              <a:t>- آیا آنچه را انجام میدهیم سبب تحقق رسالت میشود؟</a:t>
            </a:r>
            <a:endParaRPr lang="fa-IR" sz="2400" dirty="0">
              <a:cs typeface="B Nazanin" pitchFamily="2" charset="-78"/>
            </a:endParaRPr>
          </a:p>
        </p:txBody>
      </p:sp>
      <p:sp>
        <p:nvSpPr>
          <p:cNvPr id="5" name="Rectangle 4"/>
          <p:cNvSpPr/>
          <p:nvPr/>
        </p:nvSpPr>
        <p:spPr>
          <a:xfrm>
            <a:off x="1475656" y="764704"/>
            <a:ext cx="6696744" cy="461665"/>
          </a:xfrm>
          <a:prstGeom prst="rect">
            <a:avLst/>
          </a:prstGeom>
        </p:spPr>
        <p:txBody>
          <a:bodyPr wrap="square">
            <a:spAutoFit/>
          </a:bodyPr>
          <a:lstStyle/>
          <a:p>
            <a:r>
              <a:rPr lang="fa-IR" sz="2400" b="1" dirty="0" smtClean="0">
                <a:cs typeface="B Titr" pitchFamily="2" charset="-78"/>
              </a:rPr>
              <a:t>همواره سوالات زیر را در ذهن داشته و به آنها پاسخ گویید:</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normAutofit/>
          </a:bodyPr>
          <a:lstStyle/>
          <a:p>
            <a:pPr rtl="1" eaLnBrk="1" hangingPunct="1">
              <a:defRPr/>
            </a:pPr>
            <a:r>
              <a:rPr lang="fa-IR" sz="2400" dirty="0" smtClean="0">
                <a:cs typeface="B Titr" pitchFamily="2" charset="-78"/>
              </a:rPr>
              <a:t>استاندارد سازی اجزای اصلی فرایند</a:t>
            </a:r>
            <a:endParaRPr lang="en-US" sz="2400" dirty="0" smtClean="0">
              <a:cs typeface="B Titr" pitchFamily="2" charset="-78"/>
            </a:endParaRPr>
          </a:p>
        </p:txBody>
      </p:sp>
      <p:graphicFrame>
        <p:nvGraphicFramePr>
          <p:cNvPr id="60462" name="Group 46"/>
          <p:cNvGraphicFramePr>
            <a:graphicFrameLocks noGrp="1"/>
          </p:cNvGraphicFramePr>
          <p:nvPr>
            <p:ph idx="1"/>
          </p:nvPr>
        </p:nvGraphicFramePr>
        <p:xfrm>
          <a:off x="457200" y="1600200"/>
          <a:ext cx="8229601" cy="4815840"/>
        </p:xfrm>
        <a:graphic>
          <a:graphicData uri="http://schemas.openxmlformats.org/drawingml/2006/table">
            <a:tbl>
              <a:tblPr/>
              <a:tblGrid>
                <a:gridCol w="6419056"/>
                <a:gridCol w="1810545"/>
              </a:tblGrid>
              <a:tr h="45085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شرح استاندارد</a:t>
                      </a:r>
                      <a:endParaRPr kumimoji="0" lang="en-US" sz="28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B Nazanin" pitchFamily="2" charset="-78"/>
                        </a:rPr>
                        <a:t>نام جزء</a:t>
                      </a: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B Nazanin" pitchFamily="2" charset="-78"/>
                        </a:rPr>
                        <a:t>برونداد</a:t>
                      </a: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B Nazanin" pitchFamily="2" charset="-78"/>
                        </a:rPr>
                        <a:t>درونداد شامل: مشتری، نیروی انسانی، ابزار، مواد مصرفی، فضای فیزیکی</a:t>
                      </a: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rtl="1"/>
                      <a:endParaRPr lang="fa-IR"/>
                    </a:p>
                  </a:txBody>
                  <a:tcPr/>
                </a:tc>
              </a:tr>
              <a:tr h="45085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rtl="1"/>
                      <a:endParaRPr lang="fa-IR"/>
                    </a:p>
                  </a:txBody>
                  <a:tcPr/>
                </a:tc>
              </a:tr>
              <a:tr h="452438">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rtl="1"/>
                      <a:endParaRPr lang="fa-IR"/>
                    </a:p>
                  </a:txBody>
                  <a:tcPr/>
                </a:tc>
              </a:tr>
              <a:tr h="45085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B Nazanin" pitchFamily="2" charset="-78"/>
                        </a:rPr>
                        <a:t>شامل نوع فعالیت، تقدم و تاخر، شیوه اجرای فعالیت</a:t>
                      </a:r>
                      <a:endParaRPr kumimoji="0" lang="en-US" sz="28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B Nazanin" pitchFamily="2" charset="-78"/>
                        </a:rPr>
                        <a:t>روش</a:t>
                      </a: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B Nazanin" pitchFamily="2" charset="-78"/>
                        </a:rPr>
                        <a:t>نقطه آغاز</a:t>
                      </a: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B Nazanin" pitchFamily="2" charset="-78"/>
                        </a:rPr>
                        <a:t>نقطه پایان</a:t>
                      </a: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circl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normAutofit/>
          </a:bodyPr>
          <a:lstStyle/>
          <a:p>
            <a:pPr rtl="1" eaLnBrk="1" hangingPunct="1">
              <a:defRPr/>
            </a:pPr>
            <a:r>
              <a:rPr lang="fa-IR" sz="3200" dirty="0" smtClean="0">
                <a:cs typeface="B Titr" pitchFamily="2" charset="-78"/>
              </a:rPr>
              <a:t>اولویت بندی</a:t>
            </a:r>
            <a:endParaRPr lang="en-US" sz="3200" dirty="0" smtClean="0">
              <a:cs typeface="B Titr" pitchFamily="2" charset="-78"/>
            </a:endParaRPr>
          </a:p>
        </p:txBody>
      </p:sp>
      <p:graphicFrame>
        <p:nvGraphicFramePr>
          <p:cNvPr id="66693" name="Group 133"/>
          <p:cNvGraphicFramePr>
            <a:graphicFrameLocks noGrp="1"/>
          </p:cNvGraphicFramePr>
          <p:nvPr>
            <p:ph idx="1"/>
          </p:nvPr>
        </p:nvGraphicFramePr>
        <p:xfrm>
          <a:off x="179388" y="1557338"/>
          <a:ext cx="8137525" cy="4663440"/>
        </p:xfrm>
        <a:graphic>
          <a:graphicData uri="http://schemas.openxmlformats.org/drawingml/2006/table">
            <a:tbl>
              <a:tblPr/>
              <a:tblGrid>
                <a:gridCol w="2089150"/>
                <a:gridCol w="863600"/>
                <a:gridCol w="4248150"/>
                <a:gridCol w="936625"/>
              </a:tblGrid>
              <a:tr h="40640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امتیاز کل</a:t>
                      </a: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امتیاز</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موارد</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ردیف</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circl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normAutofit/>
          </a:bodyPr>
          <a:lstStyle/>
          <a:p>
            <a:pPr rtl="1" eaLnBrk="1" hangingPunct="1">
              <a:defRPr/>
            </a:pPr>
            <a:r>
              <a:rPr lang="fa-IR" sz="2800" dirty="0" smtClean="0">
                <a:cs typeface="B Titr" pitchFamily="2" charset="-78"/>
              </a:rPr>
              <a:t>بررسی علت ومعلول</a:t>
            </a:r>
            <a:endParaRPr lang="en-US" sz="2800" dirty="0" smtClean="0">
              <a:cs typeface="B Titr" pitchFamily="2" charset="-78"/>
            </a:endParaRPr>
          </a:p>
        </p:txBody>
      </p:sp>
      <p:sp>
        <p:nvSpPr>
          <p:cNvPr id="69635" name="Rectangle 3"/>
          <p:cNvSpPr>
            <a:spLocks noGrp="1" noChangeArrowheads="1"/>
          </p:cNvSpPr>
          <p:nvPr>
            <p:ph type="body" idx="1"/>
          </p:nvPr>
        </p:nvSpPr>
        <p:spPr/>
        <p:txBody>
          <a:bodyPr/>
          <a:lstStyle/>
          <a:p>
            <a:pPr algn="r" rtl="1" eaLnBrk="1" hangingPunct="1">
              <a:defRPr/>
            </a:pPr>
            <a:r>
              <a:rPr lang="fa-IR" smtClean="0"/>
              <a:t>تقسیم بندی علتها:</a:t>
            </a:r>
          </a:p>
          <a:p>
            <a:pPr algn="r" rtl="1" eaLnBrk="1" hangingPunct="1">
              <a:buFont typeface="Wingdings" pitchFamily="2" charset="2"/>
              <a:buNone/>
              <a:defRPr/>
            </a:pPr>
            <a:r>
              <a:rPr lang="fa-IR" smtClean="0"/>
              <a:t>1- نیروی انسانی</a:t>
            </a:r>
          </a:p>
          <a:p>
            <a:pPr algn="r" rtl="1" eaLnBrk="1" hangingPunct="1">
              <a:buFont typeface="Wingdings" pitchFamily="2" charset="2"/>
              <a:buNone/>
              <a:defRPr/>
            </a:pPr>
            <a:r>
              <a:rPr lang="fa-IR" smtClean="0"/>
              <a:t>2- مالی</a:t>
            </a:r>
          </a:p>
          <a:p>
            <a:pPr algn="r" rtl="1" eaLnBrk="1" hangingPunct="1">
              <a:buFont typeface="Wingdings" pitchFamily="2" charset="2"/>
              <a:buNone/>
              <a:defRPr/>
            </a:pPr>
            <a:r>
              <a:rPr lang="fa-IR" smtClean="0"/>
              <a:t>3- تجهیزات</a:t>
            </a:r>
          </a:p>
          <a:p>
            <a:pPr algn="r" rtl="1" eaLnBrk="1" hangingPunct="1">
              <a:buFont typeface="Wingdings" pitchFamily="2" charset="2"/>
              <a:buNone/>
              <a:defRPr/>
            </a:pPr>
            <a:r>
              <a:rPr lang="fa-IR" smtClean="0"/>
              <a:t>4- اطلاعات</a:t>
            </a:r>
          </a:p>
          <a:p>
            <a:pPr algn="r" rtl="1" eaLnBrk="1" hangingPunct="1">
              <a:buFont typeface="Wingdings" pitchFamily="2" charset="2"/>
              <a:buNone/>
              <a:defRPr/>
            </a:pPr>
            <a:r>
              <a:rPr lang="fa-IR" smtClean="0"/>
              <a:t>5- زمان</a:t>
            </a:r>
          </a:p>
          <a:p>
            <a:pPr algn="r" rtl="1" eaLnBrk="1" hangingPunct="1">
              <a:buFont typeface="Wingdings" pitchFamily="2" charset="2"/>
              <a:buNone/>
              <a:defRPr/>
            </a:pPr>
            <a:r>
              <a:rPr lang="fa-IR" smtClean="0"/>
              <a:t>6- تکنولوژی</a:t>
            </a:r>
            <a:endParaRPr lang="en-US" smtClean="0"/>
          </a:p>
        </p:txBody>
      </p:sp>
      <p:graphicFrame>
        <p:nvGraphicFramePr>
          <p:cNvPr id="69713" name="Group 81"/>
          <p:cNvGraphicFramePr>
            <a:graphicFrameLocks noGrp="1"/>
          </p:cNvGraphicFramePr>
          <p:nvPr/>
        </p:nvGraphicFramePr>
        <p:xfrm>
          <a:off x="250825" y="1736725"/>
          <a:ext cx="5689600" cy="4328160"/>
        </p:xfrm>
        <a:graphic>
          <a:graphicData uri="http://schemas.openxmlformats.org/drawingml/2006/table">
            <a:tbl>
              <a:tblPr/>
              <a:tblGrid>
                <a:gridCol w="1008063"/>
                <a:gridCol w="889000"/>
                <a:gridCol w="947737"/>
                <a:gridCol w="947738"/>
                <a:gridCol w="949325"/>
                <a:gridCol w="947737"/>
              </a:tblGrid>
              <a:tr h="50800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تکنولوژی</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زمان</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اطلاعات</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تجهیزات</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مالی</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نیروی انسانی</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r" rtl="1"/>
            <a:r>
              <a:rPr lang="fa-IR">
                <a:cs typeface="B Titr" pitchFamily="2" charset="-78"/>
              </a:rPr>
              <a:t> سه مشخصه عمده برنامه ریزی</a:t>
            </a:r>
            <a:endParaRPr lang="en-US">
              <a:cs typeface="B Titr" pitchFamily="2" charset="-78"/>
            </a:endParaRPr>
          </a:p>
        </p:txBody>
      </p:sp>
      <p:sp>
        <p:nvSpPr>
          <p:cNvPr id="22531" name="Rectangle 3"/>
          <p:cNvSpPr>
            <a:spLocks noGrp="1" noChangeArrowheads="1"/>
          </p:cNvSpPr>
          <p:nvPr>
            <p:ph type="body" idx="1"/>
          </p:nvPr>
        </p:nvSpPr>
        <p:spPr>
          <a:xfrm>
            <a:off x="1219200" y="2133600"/>
            <a:ext cx="7313613" cy="3200400"/>
          </a:xfrm>
        </p:spPr>
        <p:txBody>
          <a:bodyPr/>
          <a:lstStyle/>
          <a:p>
            <a:pPr marL="552450" indent="-552450" algn="just" rtl="1">
              <a:lnSpc>
                <a:spcPct val="150000"/>
              </a:lnSpc>
              <a:buFont typeface="Wingdings" pitchFamily="2" charset="2"/>
              <a:buAutoNum type="arabicPeriod"/>
            </a:pPr>
            <a:r>
              <a:rPr lang="fa-IR">
                <a:cs typeface="B Nazanin" pitchFamily="2" charset="-78"/>
              </a:rPr>
              <a:t>برنامه ریزی ماهیتا با </a:t>
            </a:r>
            <a:r>
              <a:rPr lang="fa-IR">
                <a:solidFill>
                  <a:srgbClr val="FF0000"/>
                </a:solidFill>
                <a:cs typeface="B Nazanin" pitchFamily="2" charset="-78"/>
              </a:rPr>
              <a:t>پیش بینی</a:t>
            </a:r>
            <a:r>
              <a:rPr lang="fa-IR">
                <a:cs typeface="B Nazanin" pitchFamily="2" charset="-78"/>
              </a:rPr>
              <a:t> همراه است</a:t>
            </a:r>
          </a:p>
          <a:p>
            <a:pPr marL="552450" indent="-552450" algn="just" rtl="1">
              <a:lnSpc>
                <a:spcPct val="150000"/>
              </a:lnSpc>
              <a:buFont typeface="Wingdings" pitchFamily="2" charset="2"/>
              <a:buAutoNum type="arabicPeriod"/>
            </a:pPr>
            <a:r>
              <a:rPr lang="fa-IR">
                <a:cs typeface="B Nazanin" pitchFamily="2" charset="-78"/>
              </a:rPr>
              <a:t>برنامه ریزی یک فرایند </a:t>
            </a:r>
            <a:r>
              <a:rPr lang="fa-IR">
                <a:solidFill>
                  <a:srgbClr val="FF0000"/>
                </a:solidFill>
                <a:cs typeface="B Nazanin" pitchFamily="2" charset="-78"/>
              </a:rPr>
              <a:t>سیستماتیک</a:t>
            </a:r>
            <a:r>
              <a:rPr lang="fa-IR">
                <a:cs typeface="B Nazanin" pitchFamily="2" charset="-78"/>
              </a:rPr>
              <a:t> است</a:t>
            </a:r>
          </a:p>
          <a:p>
            <a:pPr marL="552450" indent="-552450" algn="just" rtl="1">
              <a:lnSpc>
                <a:spcPct val="150000"/>
              </a:lnSpc>
              <a:buFont typeface="Wingdings" pitchFamily="2" charset="2"/>
              <a:buAutoNum type="arabicPeriod"/>
            </a:pPr>
            <a:r>
              <a:rPr lang="fa-IR">
                <a:cs typeface="B Nazanin" pitchFamily="2" charset="-78"/>
              </a:rPr>
              <a:t>برنامه ریزی بر </a:t>
            </a:r>
            <a:r>
              <a:rPr lang="fa-IR">
                <a:solidFill>
                  <a:srgbClr val="FF0000"/>
                </a:solidFill>
                <a:cs typeface="B Nazanin" pitchFamily="2" charset="-78"/>
              </a:rPr>
              <a:t>نتایج مطلوب</a:t>
            </a:r>
            <a:r>
              <a:rPr lang="fa-IR">
                <a:cs typeface="B Nazanin" pitchFamily="2" charset="-78"/>
              </a:rPr>
              <a:t> تاکید دارد</a:t>
            </a:r>
            <a:endParaRPr lang="en-US">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after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plus(in)">
                                      <p:cBhvr>
                                        <p:cTn id="7" dur="1000"/>
                                        <p:tgtEl>
                                          <p:spTgt spid="22531">
                                            <p:txEl>
                                              <p:pRg st="0" end="0"/>
                                            </p:txEl>
                                          </p:spTgt>
                                        </p:tgtEl>
                                      </p:cBhvr>
                                    </p:animEffect>
                                  </p:childTnLst>
                                </p:cTn>
                              </p:par>
                            </p:childTnLst>
                          </p:cTn>
                        </p:par>
                        <p:par>
                          <p:cTn id="8" fill="hold">
                            <p:stCondLst>
                              <p:cond delay="1000"/>
                            </p:stCondLst>
                            <p:childTnLst>
                              <p:par>
                                <p:cTn id="9" presetID="13" presetClass="entr" presetSubtype="16" fill="hold" grpId="0" nodeType="afterEffect">
                                  <p:stCondLst>
                                    <p:cond delay="0"/>
                                  </p:stCondLst>
                                  <p:childTnLst>
                                    <p:set>
                                      <p:cBhvr>
                                        <p:cTn id="10" dur="1" fill="hold">
                                          <p:stCondLst>
                                            <p:cond delay="0"/>
                                          </p:stCondLst>
                                        </p:cTn>
                                        <p:tgtEl>
                                          <p:spTgt spid="22531">
                                            <p:txEl>
                                              <p:pRg st="1" end="1"/>
                                            </p:txEl>
                                          </p:spTgt>
                                        </p:tgtEl>
                                        <p:attrNameLst>
                                          <p:attrName>style.visibility</p:attrName>
                                        </p:attrNameLst>
                                      </p:cBhvr>
                                      <p:to>
                                        <p:strVal val="visible"/>
                                      </p:to>
                                    </p:set>
                                    <p:animEffect transition="in" filter="plus(in)">
                                      <p:cBhvr>
                                        <p:cTn id="11" dur="1000"/>
                                        <p:tgtEl>
                                          <p:spTgt spid="22531">
                                            <p:txEl>
                                              <p:pRg st="1" end="1"/>
                                            </p:txEl>
                                          </p:spTgt>
                                        </p:tgtEl>
                                      </p:cBhvr>
                                    </p:animEffect>
                                  </p:childTnLst>
                                </p:cTn>
                              </p:par>
                            </p:childTnLst>
                          </p:cTn>
                        </p:par>
                        <p:par>
                          <p:cTn id="12" fill="hold">
                            <p:stCondLst>
                              <p:cond delay="2000"/>
                            </p:stCondLst>
                            <p:childTnLst>
                              <p:par>
                                <p:cTn id="13" presetID="13" presetClass="entr" presetSubtype="16" fill="hold" grpId="0" nodeType="afterEffect">
                                  <p:stCondLst>
                                    <p:cond delay="0"/>
                                  </p:stCondLst>
                                  <p:childTnLst>
                                    <p:set>
                                      <p:cBhvr>
                                        <p:cTn id="14" dur="1" fill="hold">
                                          <p:stCondLst>
                                            <p:cond delay="0"/>
                                          </p:stCondLst>
                                        </p:cTn>
                                        <p:tgtEl>
                                          <p:spTgt spid="22531">
                                            <p:txEl>
                                              <p:pRg st="2" end="2"/>
                                            </p:txEl>
                                          </p:spTgt>
                                        </p:tgtEl>
                                        <p:attrNameLst>
                                          <p:attrName>style.visibility</p:attrName>
                                        </p:attrNameLst>
                                      </p:cBhvr>
                                      <p:to>
                                        <p:strVal val="visible"/>
                                      </p:to>
                                    </p:set>
                                    <p:animEffect transition="in" filter="plus(in)">
                                      <p:cBhvr>
                                        <p:cTn id="15" dur="1000"/>
                                        <p:tgtEl>
                                          <p:spTgt spid="225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normAutofit/>
          </a:bodyPr>
          <a:lstStyle/>
          <a:p>
            <a:pPr rtl="1" eaLnBrk="1" hangingPunct="1">
              <a:defRPr/>
            </a:pPr>
            <a:r>
              <a:rPr lang="fa-IR" sz="3200" dirty="0" smtClean="0">
                <a:cs typeface="B Titr" pitchFamily="2" charset="-78"/>
              </a:rPr>
              <a:t>نمودار علت و معلول</a:t>
            </a:r>
            <a:endParaRPr lang="en-US" sz="3200" dirty="0" smtClean="0">
              <a:cs typeface="B Titr" pitchFamily="2" charset="-78"/>
            </a:endParaRPr>
          </a:p>
        </p:txBody>
      </p:sp>
      <p:sp>
        <p:nvSpPr>
          <p:cNvPr id="71683" name="Rectangle 3"/>
          <p:cNvSpPr>
            <a:spLocks noGrp="1" noChangeArrowheads="1"/>
          </p:cNvSpPr>
          <p:nvPr>
            <p:ph type="body" idx="1"/>
          </p:nvPr>
        </p:nvSpPr>
        <p:spPr/>
        <p:txBody>
          <a:bodyPr/>
          <a:lstStyle/>
          <a:p>
            <a:pPr algn="r" rtl="1" eaLnBrk="1" hangingPunct="1">
              <a:buFont typeface="Wingdings" pitchFamily="2" charset="2"/>
              <a:buNone/>
              <a:defRPr/>
            </a:pPr>
            <a:endParaRPr lang="en-US" smtClean="0"/>
          </a:p>
        </p:txBody>
      </p:sp>
      <p:sp>
        <p:nvSpPr>
          <p:cNvPr id="29700" name="Line 4"/>
          <p:cNvSpPr>
            <a:spLocks noChangeShapeType="1"/>
          </p:cNvSpPr>
          <p:nvPr/>
        </p:nvSpPr>
        <p:spPr bwMode="auto">
          <a:xfrm>
            <a:off x="1187450" y="3933825"/>
            <a:ext cx="6264275" cy="0"/>
          </a:xfrm>
          <a:prstGeom prst="line">
            <a:avLst/>
          </a:prstGeom>
          <a:noFill/>
          <a:ln w="31750">
            <a:solidFill>
              <a:schemeClr val="tx1"/>
            </a:solidFill>
            <a:round/>
            <a:headEnd/>
            <a:tailEnd type="triangle" w="med" len="med"/>
          </a:ln>
        </p:spPr>
        <p:txBody>
          <a:bodyPr/>
          <a:lstStyle/>
          <a:p>
            <a:endParaRPr lang="fa-IR"/>
          </a:p>
        </p:txBody>
      </p:sp>
      <p:sp>
        <p:nvSpPr>
          <p:cNvPr id="29701" name="Rectangle 5"/>
          <p:cNvSpPr>
            <a:spLocks noChangeArrowheads="1"/>
          </p:cNvSpPr>
          <p:nvPr/>
        </p:nvSpPr>
        <p:spPr bwMode="auto">
          <a:xfrm>
            <a:off x="7596188" y="3644900"/>
            <a:ext cx="936625" cy="576263"/>
          </a:xfrm>
          <a:prstGeom prst="rect">
            <a:avLst/>
          </a:prstGeom>
          <a:solidFill>
            <a:schemeClr val="accent1"/>
          </a:solidFill>
          <a:ln w="9525">
            <a:solidFill>
              <a:schemeClr val="tx1"/>
            </a:solidFill>
            <a:miter lim="800000"/>
            <a:headEnd/>
            <a:tailEnd/>
          </a:ln>
        </p:spPr>
        <p:txBody>
          <a:bodyPr wrap="none" anchor="ctr"/>
          <a:lstStyle/>
          <a:p>
            <a:pPr algn="ctr"/>
            <a:r>
              <a:rPr lang="fa-IR"/>
              <a:t>معلول</a:t>
            </a:r>
            <a:endParaRPr lang="en-US"/>
          </a:p>
        </p:txBody>
      </p:sp>
      <p:sp>
        <p:nvSpPr>
          <p:cNvPr id="29702" name="Line 7"/>
          <p:cNvSpPr>
            <a:spLocks noChangeShapeType="1"/>
          </p:cNvSpPr>
          <p:nvPr/>
        </p:nvSpPr>
        <p:spPr bwMode="auto">
          <a:xfrm>
            <a:off x="5651500" y="2420938"/>
            <a:ext cx="1296988" cy="1439862"/>
          </a:xfrm>
          <a:prstGeom prst="line">
            <a:avLst/>
          </a:prstGeom>
          <a:noFill/>
          <a:ln w="31750">
            <a:solidFill>
              <a:schemeClr val="tx1"/>
            </a:solidFill>
            <a:round/>
            <a:headEnd/>
            <a:tailEnd type="triangle" w="med" len="med"/>
          </a:ln>
        </p:spPr>
        <p:txBody>
          <a:bodyPr/>
          <a:lstStyle/>
          <a:p>
            <a:endParaRPr lang="fa-IR"/>
          </a:p>
        </p:txBody>
      </p:sp>
      <p:sp>
        <p:nvSpPr>
          <p:cNvPr id="29703" name="Line 8"/>
          <p:cNvSpPr>
            <a:spLocks noChangeShapeType="1"/>
          </p:cNvSpPr>
          <p:nvPr/>
        </p:nvSpPr>
        <p:spPr bwMode="auto">
          <a:xfrm>
            <a:off x="3563938" y="2420938"/>
            <a:ext cx="1368425" cy="1439862"/>
          </a:xfrm>
          <a:prstGeom prst="line">
            <a:avLst/>
          </a:prstGeom>
          <a:noFill/>
          <a:ln w="31750">
            <a:solidFill>
              <a:schemeClr val="tx1"/>
            </a:solidFill>
            <a:round/>
            <a:headEnd/>
            <a:tailEnd type="triangle" w="med" len="med"/>
          </a:ln>
        </p:spPr>
        <p:txBody>
          <a:bodyPr/>
          <a:lstStyle/>
          <a:p>
            <a:endParaRPr lang="fa-IR"/>
          </a:p>
        </p:txBody>
      </p:sp>
      <p:sp>
        <p:nvSpPr>
          <p:cNvPr id="29704" name="Line 9"/>
          <p:cNvSpPr>
            <a:spLocks noChangeShapeType="1"/>
          </p:cNvSpPr>
          <p:nvPr/>
        </p:nvSpPr>
        <p:spPr bwMode="auto">
          <a:xfrm>
            <a:off x="1476375" y="2420938"/>
            <a:ext cx="1582738" cy="1512887"/>
          </a:xfrm>
          <a:prstGeom prst="line">
            <a:avLst/>
          </a:prstGeom>
          <a:noFill/>
          <a:ln w="31750">
            <a:solidFill>
              <a:schemeClr val="tx1"/>
            </a:solidFill>
            <a:round/>
            <a:headEnd/>
            <a:tailEnd type="triangle" w="med" len="med"/>
          </a:ln>
        </p:spPr>
        <p:txBody>
          <a:bodyPr/>
          <a:lstStyle/>
          <a:p>
            <a:endParaRPr lang="fa-IR"/>
          </a:p>
        </p:txBody>
      </p:sp>
      <p:sp>
        <p:nvSpPr>
          <p:cNvPr id="29705" name="Line 10"/>
          <p:cNvSpPr>
            <a:spLocks noChangeShapeType="1"/>
          </p:cNvSpPr>
          <p:nvPr/>
        </p:nvSpPr>
        <p:spPr bwMode="auto">
          <a:xfrm flipV="1">
            <a:off x="1258888" y="3933825"/>
            <a:ext cx="1584325" cy="1223963"/>
          </a:xfrm>
          <a:prstGeom prst="line">
            <a:avLst/>
          </a:prstGeom>
          <a:noFill/>
          <a:ln w="31750">
            <a:solidFill>
              <a:schemeClr val="tx1"/>
            </a:solidFill>
            <a:round/>
            <a:headEnd/>
            <a:tailEnd type="triangle" w="med" len="med"/>
          </a:ln>
        </p:spPr>
        <p:txBody>
          <a:bodyPr/>
          <a:lstStyle/>
          <a:p>
            <a:endParaRPr lang="fa-IR"/>
          </a:p>
        </p:txBody>
      </p:sp>
      <p:sp>
        <p:nvSpPr>
          <p:cNvPr id="29706" name="Line 11"/>
          <p:cNvSpPr>
            <a:spLocks noChangeShapeType="1"/>
          </p:cNvSpPr>
          <p:nvPr/>
        </p:nvSpPr>
        <p:spPr bwMode="auto">
          <a:xfrm flipV="1">
            <a:off x="3419475" y="3933825"/>
            <a:ext cx="1296988" cy="1079500"/>
          </a:xfrm>
          <a:prstGeom prst="line">
            <a:avLst/>
          </a:prstGeom>
          <a:noFill/>
          <a:ln w="31750">
            <a:solidFill>
              <a:schemeClr val="tx1"/>
            </a:solidFill>
            <a:round/>
            <a:headEnd/>
            <a:tailEnd type="triangle" w="med" len="med"/>
          </a:ln>
        </p:spPr>
        <p:txBody>
          <a:bodyPr/>
          <a:lstStyle/>
          <a:p>
            <a:endParaRPr lang="fa-IR"/>
          </a:p>
        </p:txBody>
      </p:sp>
      <p:sp>
        <p:nvSpPr>
          <p:cNvPr id="29707" name="Line 12"/>
          <p:cNvSpPr>
            <a:spLocks noChangeShapeType="1"/>
          </p:cNvSpPr>
          <p:nvPr/>
        </p:nvSpPr>
        <p:spPr bwMode="auto">
          <a:xfrm flipV="1">
            <a:off x="5580063" y="3933825"/>
            <a:ext cx="1079500" cy="1223963"/>
          </a:xfrm>
          <a:prstGeom prst="line">
            <a:avLst/>
          </a:prstGeom>
          <a:noFill/>
          <a:ln w="31750">
            <a:solidFill>
              <a:schemeClr val="tx1"/>
            </a:solidFill>
            <a:round/>
            <a:headEnd/>
            <a:tailEnd type="triangle" w="med" len="med"/>
          </a:ln>
        </p:spPr>
        <p:txBody>
          <a:bodyPr/>
          <a:lstStyle/>
          <a:p>
            <a:endParaRPr lang="fa-IR"/>
          </a:p>
        </p:txBody>
      </p:sp>
      <p:sp>
        <p:nvSpPr>
          <p:cNvPr id="29708" name="Line 13"/>
          <p:cNvSpPr>
            <a:spLocks noChangeShapeType="1"/>
          </p:cNvSpPr>
          <p:nvPr/>
        </p:nvSpPr>
        <p:spPr bwMode="auto">
          <a:xfrm>
            <a:off x="5076825" y="2781300"/>
            <a:ext cx="863600" cy="0"/>
          </a:xfrm>
          <a:prstGeom prst="line">
            <a:avLst/>
          </a:prstGeom>
          <a:noFill/>
          <a:ln w="31750">
            <a:solidFill>
              <a:schemeClr val="tx1"/>
            </a:solidFill>
            <a:round/>
            <a:headEnd/>
            <a:tailEnd type="triangle" w="med" len="med"/>
          </a:ln>
        </p:spPr>
        <p:txBody>
          <a:bodyPr/>
          <a:lstStyle/>
          <a:p>
            <a:endParaRPr lang="fa-IR"/>
          </a:p>
        </p:txBody>
      </p:sp>
      <p:sp>
        <p:nvSpPr>
          <p:cNvPr id="29709" name="Line 14"/>
          <p:cNvSpPr>
            <a:spLocks noChangeShapeType="1"/>
          </p:cNvSpPr>
          <p:nvPr/>
        </p:nvSpPr>
        <p:spPr bwMode="auto">
          <a:xfrm>
            <a:off x="2843213" y="2852738"/>
            <a:ext cx="1081087" cy="0"/>
          </a:xfrm>
          <a:prstGeom prst="line">
            <a:avLst/>
          </a:prstGeom>
          <a:noFill/>
          <a:ln w="31750">
            <a:solidFill>
              <a:schemeClr val="tx1"/>
            </a:solidFill>
            <a:round/>
            <a:headEnd/>
            <a:tailEnd type="triangle" w="med" len="med"/>
          </a:ln>
        </p:spPr>
        <p:txBody>
          <a:bodyPr/>
          <a:lstStyle/>
          <a:p>
            <a:endParaRPr lang="fa-IR"/>
          </a:p>
        </p:txBody>
      </p:sp>
      <p:sp>
        <p:nvSpPr>
          <p:cNvPr id="29710" name="Line 15"/>
          <p:cNvSpPr>
            <a:spLocks noChangeShapeType="1"/>
          </p:cNvSpPr>
          <p:nvPr/>
        </p:nvSpPr>
        <p:spPr bwMode="auto">
          <a:xfrm>
            <a:off x="3205163" y="2420938"/>
            <a:ext cx="287337" cy="431800"/>
          </a:xfrm>
          <a:prstGeom prst="line">
            <a:avLst/>
          </a:prstGeom>
          <a:noFill/>
          <a:ln w="31750">
            <a:solidFill>
              <a:schemeClr val="tx1"/>
            </a:solidFill>
            <a:round/>
            <a:headEnd/>
            <a:tailEnd type="triangle" w="med" len="med"/>
          </a:ln>
        </p:spPr>
        <p:txBody>
          <a:bodyPr/>
          <a:lstStyle/>
          <a:p>
            <a:endParaRPr lang="fa-IR"/>
          </a:p>
        </p:txBody>
      </p:sp>
      <p:sp>
        <p:nvSpPr>
          <p:cNvPr id="29711" name="Line 16"/>
          <p:cNvSpPr>
            <a:spLocks noChangeShapeType="1"/>
          </p:cNvSpPr>
          <p:nvPr/>
        </p:nvSpPr>
        <p:spPr bwMode="auto">
          <a:xfrm>
            <a:off x="2627313" y="2420938"/>
            <a:ext cx="360362" cy="431800"/>
          </a:xfrm>
          <a:prstGeom prst="line">
            <a:avLst/>
          </a:prstGeom>
          <a:noFill/>
          <a:ln w="31750">
            <a:solidFill>
              <a:schemeClr val="tx1"/>
            </a:solidFill>
            <a:round/>
            <a:headEnd/>
            <a:tailEnd type="triangle" w="med" len="med"/>
          </a:ln>
        </p:spPr>
        <p:txBody>
          <a:bodyPr/>
          <a:lstStyle/>
          <a:p>
            <a:endParaRPr lang="fa-IR"/>
          </a:p>
        </p:txBody>
      </p:sp>
      <p:sp>
        <p:nvSpPr>
          <p:cNvPr id="29712" name="Line 17"/>
          <p:cNvSpPr>
            <a:spLocks noChangeShapeType="1"/>
          </p:cNvSpPr>
          <p:nvPr/>
        </p:nvSpPr>
        <p:spPr bwMode="auto">
          <a:xfrm flipV="1">
            <a:off x="3276600" y="2852738"/>
            <a:ext cx="431800" cy="360362"/>
          </a:xfrm>
          <a:prstGeom prst="line">
            <a:avLst/>
          </a:prstGeom>
          <a:noFill/>
          <a:ln w="31750">
            <a:solidFill>
              <a:schemeClr val="tx1"/>
            </a:solidFill>
            <a:round/>
            <a:headEnd/>
            <a:tailEnd type="triangle" w="med" len="med"/>
          </a:ln>
        </p:spPr>
        <p:txBody>
          <a:bodyPr/>
          <a:lstStyle/>
          <a:p>
            <a:endParaRPr lang="fa-IR"/>
          </a:p>
        </p:txBody>
      </p:sp>
      <p:sp>
        <p:nvSpPr>
          <p:cNvPr id="29713" name="Line 18"/>
          <p:cNvSpPr>
            <a:spLocks noChangeShapeType="1"/>
          </p:cNvSpPr>
          <p:nvPr/>
        </p:nvSpPr>
        <p:spPr bwMode="auto">
          <a:xfrm flipV="1">
            <a:off x="2843213" y="2852738"/>
            <a:ext cx="360362" cy="288925"/>
          </a:xfrm>
          <a:prstGeom prst="line">
            <a:avLst/>
          </a:prstGeom>
          <a:noFill/>
          <a:ln w="31750">
            <a:solidFill>
              <a:schemeClr val="tx1"/>
            </a:solidFill>
            <a:round/>
            <a:headEnd/>
            <a:tailEnd type="triangle" w="med" len="med"/>
          </a:ln>
        </p:spPr>
        <p:txBody>
          <a:bodyPr/>
          <a:lstStyle/>
          <a:p>
            <a:endParaRPr lang="fa-I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normAutofit/>
          </a:bodyPr>
          <a:lstStyle/>
          <a:p>
            <a:pPr rtl="1" eaLnBrk="1" hangingPunct="1">
              <a:defRPr/>
            </a:pPr>
            <a:r>
              <a:rPr lang="fa-IR" sz="4000" dirty="0" smtClean="0">
                <a:cs typeface="B Titr" pitchFamily="2" charset="-78"/>
              </a:rPr>
              <a:t>جدول گانت</a:t>
            </a:r>
            <a:endParaRPr lang="en-US" sz="4000" dirty="0" smtClean="0">
              <a:cs typeface="B Titr" pitchFamily="2" charset="-78"/>
            </a:endParaRPr>
          </a:p>
        </p:txBody>
      </p:sp>
      <p:graphicFrame>
        <p:nvGraphicFramePr>
          <p:cNvPr id="72830" name="Group 126"/>
          <p:cNvGraphicFramePr>
            <a:graphicFrameLocks noGrp="1"/>
          </p:cNvGraphicFramePr>
          <p:nvPr>
            <p:ph idx="1"/>
          </p:nvPr>
        </p:nvGraphicFramePr>
        <p:xfrm>
          <a:off x="468313" y="1268413"/>
          <a:ext cx="8229600" cy="4908870"/>
        </p:xfrm>
        <a:graphic>
          <a:graphicData uri="http://schemas.openxmlformats.org/drawingml/2006/table">
            <a:tbl>
              <a:tblPr/>
              <a:tblGrid>
                <a:gridCol w="1028700"/>
                <a:gridCol w="1028700"/>
                <a:gridCol w="1028700"/>
                <a:gridCol w="1028700"/>
                <a:gridCol w="1028700"/>
                <a:gridCol w="1028700"/>
                <a:gridCol w="1028700"/>
                <a:gridCol w="1028700"/>
              </a:tblGrid>
              <a:tr h="566738">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پس خوراند</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بودجه</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gridSpan="2">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تقویم</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مسئول اجراء</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گروه هدف</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فعالیت</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6738">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زمان</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مبلغ</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پایان</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شروع</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515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6738">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6738">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6738">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515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6738">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circl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rtl="1" eaLnBrk="1" hangingPunct="1">
              <a:defRPr/>
            </a:pPr>
            <a:r>
              <a:rPr lang="fa-IR" smtClean="0"/>
              <a:t>جدول تفصیلی</a:t>
            </a:r>
            <a:endParaRPr lang="en-US" smtClean="0"/>
          </a:p>
        </p:txBody>
      </p:sp>
      <p:graphicFrame>
        <p:nvGraphicFramePr>
          <p:cNvPr id="73918" name="Group 190"/>
          <p:cNvGraphicFramePr>
            <a:graphicFrameLocks noGrp="1"/>
          </p:cNvGraphicFramePr>
          <p:nvPr>
            <p:ph idx="1"/>
          </p:nvPr>
        </p:nvGraphicFramePr>
        <p:xfrm>
          <a:off x="179388" y="1341438"/>
          <a:ext cx="8964612" cy="5445127"/>
        </p:xfrm>
        <a:graphic>
          <a:graphicData uri="http://schemas.openxmlformats.org/drawingml/2006/table">
            <a:tbl>
              <a:tblPr/>
              <a:tblGrid>
                <a:gridCol w="534987"/>
                <a:gridCol w="835025"/>
                <a:gridCol w="939800"/>
                <a:gridCol w="831850"/>
                <a:gridCol w="831850"/>
                <a:gridCol w="831850"/>
                <a:gridCol w="887413"/>
                <a:gridCol w="779462"/>
                <a:gridCol w="830263"/>
                <a:gridCol w="831850"/>
                <a:gridCol w="830262"/>
              </a:tblGrid>
              <a:tr h="427038">
                <a:tc gridSpan="2">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منبع بودجه</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cap="flat">
                      <a:noFill/>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اعتبار</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هزینه واحد</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مقدار</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واحد فعالیت</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همکاران</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مسئول اجرا</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فعالیت های پیش بینی شده</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r>
              <a:tr h="671513">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سایر</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عمومی</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هزار ریال</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جزئیات</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فعالیت فرعی</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عنوان برنامه</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2925">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2925">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4513">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2925">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2925">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2925">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4513">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2925">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2898" name="Line 189"/>
          <p:cNvSpPr>
            <a:spLocks noChangeShapeType="1"/>
          </p:cNvSpPr>
          <p:nvPr/>
        </p:nvSpPr>
        <p:spPr bwMode="auto">
          <a:xfrm flipV="1">
            <a:off x="179388" y="1412875"/>
            <a:ext cx="0" cy="358775"/>
          </a:xfrm>
          <a:prstGeom prst="line">
            <a:avLst/>
          </a:prstGeom>
          <a:noFill/>
          <a:ln w="9525">
            <a:solidFill>
              <a:schemeClr val="tx1"/>
            </a:solidFill>
            <a:round/>
            <a:headEnd/>
            <a:tailEnd/>
          </a:ln>
        </p:spPr>
        <p:txBody>
          <a:bodyPr/>
          <a:lstStyle/>
          <a:p>
            <a:endParaRPr lang="fa-IR"/>
          </a:p>
        </p:txBody>
      </p:sp>
    </p:spTree>
  </p:cSld>
  <p:clrMapOvr>
    <a:masterClrMapping/>
  </p:clrMapOvr>
  <p:transition spd="slow">
    <p:circl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normAutofit/>
          </a:bodyPr>
          <a:lstStyle/>
          <a:p>
            <a:pPr rtl="1" eaLnBrk="1" hangingPunct="1">
              <a:defRPr/>
            </a:pPr>
            <a:r>
              <a:rPr lang="fa-IR" sz="3200" dirty="0" smtClean="0">
                <a:cs typeface="B Titr" pitchFamily="2" charset="-78"/>
              </a:rPr>
              <a:t>نکات کلیدی در طراحی برنامه عملیاتی</a:t>
            </a:r>
            <a:endParaRPr lang="en-US" sz="3200" dirty="0" smtClean="0">
              <a:cs typeface="B Titr" pitchFamily="2" charset="-78"/>
            </a:endParaRPr>
          </a:p>
        </p:txBody>
      </p:sp>
      <p:sp>
        <p:nvSpPr>
          <p:cNvPr id="54275" name="Rectangle 3"/>
          <p:cNvSpPr>
            <a:spLocks noGrp="1" noChangeArrowheads="1"/>
          </p:cNvSpPr>
          <p:nvPr>
            <p:ph type="body" idx="1"/>
          </p:nvPr>
        </p:nvSpPr>
        <p:spPr/>
        <p:txBody>
          <a:bodyPr/>
          <a:lstStyle/>
          <a:p>
            <a:pPr algn="r" rtl="1" eaLnBrk="1" hangingPunct="1">
              <a:defRPr/>
            </a:pPr>
            <a:r>
              <a:rPr lang="fa-IR" dirty="0" smtClean="0"/>
              <a:t>کلیۀ پرسنل دست اندرکار باید درگیر طراحی برنامه عملیاتی شوند.</a:t>
            </a:r>
          </a:p>
          <a:p>
            <a:pPr algn="r" rtl="1" eaLnBrk="1" hangingPunct="1">
              <a:defRPr/>
            </a:pPr>
            <a:r>
              <a:rPr lang="fa-IR" dirty="0" smtClean="0"/>
              <a:t>کلیۀ سطوح سازمانی باید برنامه عملیاتی واحد خود را طراحی نمایند.</a:t>
            </a:r>
          </a:p>
          <a:p>
            <a:pPr algn="r" rtl="1" eaLnBrk="1" hangingPunct="1">
              <a:defRPr/>
            </a:pPr>
            <a:r>
              <a:rPr lang="fa-IR" dirty="0" smtClean="0"/>
              <a:t>تهیه برنامه برای ارتقای سلامت مردم آن منطقه باشد.</a:t>
            </a:r>
          </a:p>
          <a:p>
            <a:pPr algn="r" rtl="1" eaLnBrk="1" hangingPunct="1">
              <a:defRPr/>
            </a:pPr>
            <a:r>
              <a:rPr lang="fa-IR" dirty="0" smtClean="0"/>
              <a:t>در جریان تدوین برنامه عملیاتی نباید برنامه های جاری فراموش شوند.</a:t>
            </a:r>
          </a:p>
          <a:p>
            <a:pPr algn="r" rtl="1" eaLnBrk="1" hangingPunct="1">
              <a:defRPr/>
            </a:pPr>
            <a:r>
              <a:rPr lang="fa-IR" dirty="0" smtClean="0"/>
              <a:t>اولویت بندی درون برنامه ای را فراموش نکنید.</a:t>
            </a:r>
            <a:endParaRPr lang="en-US" dirty="0" smtClean="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animEffect transition="in" filter="fade">
                                      <p:cBhvr>
                                        <p:cTn id="7" dur="768" decel="100000"/>
                                        <p:tgtEl>
                                          <p:spTgt spid="54274"/>
                                        </p:tgtEl>
                                      </p:cBhvr>
                                    </p:animEffect>
                                    <p:animScale>
                                      <p:cBhvr>
                                        <p:cTn id="8" dur="768" decel="100000"/>
                                        <p:tgtEl>
                                          <p:spTgt spid="54274"/>
                                        </p:tgtEl>
                                      </p:cBhvr>
                                      <p:from x="10000" y="10000"/>
                                      <p:to x="200000" y="450000"/>
                                    </p:animScale>
                                    <p:animScale>
                                      <p:cBhvr>
                                        <p:cTn id="9" dur="1230" accel="100000" fill="hold">
                                          <p:stCondLst>
                                            <p:cond delay="768"/>
                                          </p:stCondLst>
                                        </p:cTn>
                                        <p:tgtEl>
                                          <p:spTgt spid="54274"/>
                                        </p:tgtEl>
                                      </p:cBhvr>
                                      <p:from x="200000" y="450000"/>
                                      <p:to x="100000" y="100000"/>
                                    </p:animScale>
                                    <p:set>
                                      <p:cBhvr>
                                        <p:cTn id="10" dur="768" fill="hold"/>
                                        <p:tgtEl>
                                          <p:spTgt spid="54274"/>
                                        </p:tgtEl>
                                        <p:attrNameLst>
                                          <p:attrName>ppt_x</p:attrName>
                                        </p:attrNameLst>
                                      </p:cBhvr>
                                      <p:to>
                                        <p:strVal val="(0.5)"/>
                                      </p:to>
                                    </p:set>
                                    <p:anim from="(0.5)" to="(#ppt_x)" calcmode="lin" valueType="num">
                                      <p:cBhvr>
                                        <p:cTn id="11" dur="1230" accel="100000" fill="hold">
                                          <p:stCondLst>
                                            <p:cond delay="768"/>
                                          </p:stCondLst>
                                        </p:cTn>
                                        <p:tgtEl>
                                          <p:spTgt spid="54274"/>
                                        </p:tgtEl>
                                        <p:attrNameLst>
                                          <p:attrName>ppt_x</p:attrName>
                                        </p:attrNameLst>
                                      </p:cBhvr>
                                    </p:anim>
                                    <p:set>
                                      <p:cBhvr>
                                        <p:cTn id="12" dur="768" fill="hold"/>
                                        <p:tgtEl>
                                          <p:spTgt spid="54274"/>
                                        </p:tgtEl>
                                        <p:attrNameLst>
                                          <p:attrName>ppt_y</p:attrName>
                                        </p:attrNameLst>
                                      </p:cBhvr>
                                      <p:to>
                                        <p:strVal val="(#ppt_y+0.4)"/>
                                      </p:to>
                                    </p:set>
                                    <p:anim from="(#ppt_y+0.4)" to="(#ppt_y)" calcmode="lin" valueType="num">
                                      <p:cBhvr>
                                        <p:cTn id="13" dur="1230" accel="100000" fill="hold">
                                          <p:stCondLst>
                                            <p:cond delay="768"/>
                                          </p:stCondLst>
                                        </p:cTn>
                                        <p:tgtEl>
                                          <p:spTgt spid="54274"/>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54275">
                                            <p:txEl>
                                              <p:pRg st="0" end="0"/>
                                            </p:txEl>
                                          </p:spTgt>
                                        </p:tgtEl>
                                        <p:attrNameLst>
                                          <p:attrName>style.visibility</p:attrName>
                                        </p:attrNameLst>
                                      </p:cBhvr>
                                      <p:to>
                                        <p:strVal val="visible"/>
                                      </p:to>
                                    </p:set>
                                    <p:anim calcmode="lin" valueType="num">
                                      <p:cBhvr>
                                        <p:cTn id="18" dur="500" fill="hold"/>
                                        <p:tgtEl>
                                          <p:spTgt spid="54275">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54275">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54275">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54275">
                                            <p:txEl>
                                              <p:pRg st="1" end="1"/>
                                            </p:txEl>
                                          </p:spTgt>
                                        </p:tgtEl>
                                        <p:attrNameLst>
                                          <p:attrName>style.visibility</p:attrName>
                                        </p:attrNameLst>
                                      </p:cBhvr>
                                      <p:to>
                                        <p:strVal val="visible"/>
                                      </p:to>
                                    </p:set>
                                    <p:anim calcmode="lin" valueType="num">
                                      <p:cBhvr>
                                        <p:cTn id="25" dur="500" fill="hold"/>
                                        <p:tgtEl>
                                          <p:spTgt spid="54275">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54275">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54275">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54275">
                                            <p:txEl>
                                              <p:pRg st="2" end="2"/>
                                            </p:txEl>
                                          </p:spTgt>
                                        </p:tgtEl>
                                        <p:attrNameLst>
                                          <p:attrName>style.visibility</p:attrName>
                                        </p:attrNameLst>
                                      </p:cBhvr>
                                      <p:to>
                                        <p:strVal val="visible"/>
                                      </p:to>
                                    </p:set>
                                    <p:anim calcmode="lin" valueType="num">
                                      <p:cBhvr>
                                        <p:cTn id="32" dur="500" fill="hold"/>
                                        <p:tgtEl>
                                          <p:spTgt spid="54275">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54275">
                                            <p:txEl>
                                              <p:pRg st="2" end="2"/>
                                            </p:txEl>
                                          </p:spTgt>
                                        </p:tgtEl>
                                        <p:attrNameLst>
                                          <p:attrName>ppt_h</p:attrName>
                                        </p:attrNameLst>
                                      </p:cBhvr>
                                      <p:tavLst>
                                        <p:tav tm="0">
                                          <p:val>
                                            <p:fltVal val="0"/>
                                          </p:val>
                                        </p:tav>
                                        <p:tav tm="100000">
                                          <p:val>
                                            <p:strVal val="#ppt_h"/>
                                          </p:val>
                                        </p:tav>
                                      </p:tavLst>
                                    </p:anim>
                                    <p:animEffect transition="in" filter="fade">
                                      <p:cBhvr>
                                        <p:cTn id="34" dur="500"/>
                                        <p:tgtEl>
                                          <p:spTgt spid="54275">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0" fill="hold" grpId="0" nodeType="clickEffect">
                                  <p:stCondLst>
                                    <p:cond delay="0"/>
                                  </p:stCondLst>
                                  <p:childTnLst>
                                    <p:set>
                                      <p:cBhvr>
                                        <p:cTn id="38" dur="1" fill="hold">
                                          <p:stCondLst>
                                            <p:cond delay="0"/>
                                          </p:stCondLst>
                                        </p:cTn>
                                        <p:tgtEl>
                                          <p:spTgt spid="54275">
                                            <p:txEl>
                                              <p:pRg st="3" end="3"/>
                                            </p:txEl>
                                          </p:spTgt>
                                        </p:tgtEl>
                                        <p:attrNameLst>
                                          <p:attrName>style.visibility</p:attrName>
                                        </p:attrNameLst>
                                      </p:cBhvr>
                                      <p:to>
                                        <p:strVal val="visible"/>
                                      </p:to>
                                    </p:set>
                                    <p:anim calcmode="lin" valueType="num">
                                      <p:cBhvr>
                                        <p:cTn id="39" dur="500" fill="hold"/>
                                        <p:tgtEl>
                                          <p:spTgt spid="54275">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54275">
                                            <p:txEl>
                                              <p:pRg st="3" end="3"/>
                                            </p:txEl>
                                          </p:spTgt>
                                        </p:tgtEl>
                                        <p:attrNameLst>
                                          <p:attrName>ppt_h</p:attrName>
                                        </p:attrNameLst>
                                      </p:cBhvr>
                                      <p:tavLst>
                                        <p:tav tm="0">
                                          <p:val>
                                            <p:fltVal val="0"/>
                                          </p:val>
                                        </p:tav>
                                        <p:tav tm="100000">
                                          <p:val>
                                            <p:strVal val="#ppt_h"/>
                                          </p:val>
                                        </p:tav>
                                      </p:tavLst>
                                    </p:anim>
                                    <p:animEffect transition="in" filter="fade">
                                      <p:cBhvr>
                                        <p:cTn id="41" dur="500"/>
                                        <p:tgtEl>
                                          <p:spTgt spid="54275">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0" fill="hold" grpId="0" nodeType="clickEffect">
                                  <p:stCondLst>
                                    <p:cond delay="0"/>
                                  </p:stCondLst>
                                  <p:childTnLst>
                                    <p:set>
                                      <p:cBhvr>
                                        <p:cTn id="45" dur="1" fill="hold">
                                          <p:stCondLst>
                                            <p:cond delay="0"/>
                                          </p:stCondLst>
                                        </p:cTn>
                                        <p:tgtEl>
                                          <p:spTgt spid="54275">
                                            <p:txEl>
                                              <p:pRg st="4" end="4"/>
                                            </p:txEl>
                                          </p:spTgt>
                                        </p:tgtEl>
                                        <p:attrNameLst>
                                          <p:attrName>style.visibility</p:attrName>
                                        </p:attrNameLst>
                                      </p:cBhvr>
                                      <p:to>
                                        <p:strVal val="visible"/>
                                      </p:to>
                                    </p:set>
                                    <p:anim calcmode="lin" valueType="num">
                                      <p:cBhvr>
                                        <p:cTn id="46" dur="500" fill="hold"/>
                                        <p:tgtEl>
                                          <p:spTgt spid="54275">
                                            <p:txEl>
                                              <p:pRg st="4" end="4"/>
                                            </p:txEl>
                                          </p:spTgt>
                                        </p:tgtEl>
                                        <p:attrNameLst>
                                          <p:attrName>ppt_w</p:attrName>
                                        </p:attrNameLst>
                                      </p:cBhvr>
                                      <p:tavLst>
                                        <p:tav tm="0">
                                          <p:val>
                                            <p:fltVal val="0"/>
                                          </p:val>
                                        </p:tav>
                                        <p:tav tm="100000">
                                          <p:val>
                                            <p:strVal val="#ppt_w"/>
                                          </p:val>
                                        </p:tav>
                                      </p:tavLst>
                                    </p:anim>
                                    <p:anim calcmode="lin" valueType="num">
                                      <p:cBhvr>
                                        <p:cTn id="47" dur="500" fill="hold"/>
                                        <p:tgtEl>
                                          <p:spTgt spid="54275">
                                            <p:txEl>
                                              <p:pRg st="4" end="4"/>
                                            </p:txEl>
                                          </p:spTgt>
                                        </p:tgtEl>
                                        <p:attrNameLst>
                                          <p:attrName>ppt_h</p:attrName>
                                        </p:attrNameLst>
                                      </p:cBhvr>
                                      <p:tavLst>
                                        <p:tav tm="0">
                                          <p:val>
                                            <p:fltVal val="0"/>
                                          </p:val>
                                        </p:tav>
                                        <p:tav tm="100000">
                                          <p:val>
                                            <p:strVal val="#ppt_h"/>
                                          </p:val>
                                        </p:tav>
                                      </p:tavLst>
                                    </p:anim>
                                    <p:animEffect transition="in" filter="fade">
                                      <p:cBhvr>
                                        <p:cTn id="48" dur="500"/>
                                        <p:tgtEl>
                                          <p:spTgt spid="542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build="p"/>
    </p:bld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4784"/>
            <a:ext cx="8219256" cy="4641379"/>
          </a:xfrm>
        </p:spPr>
        <p:txBody>
          <a:bodyPr/>
          <a:lstStyle/>
          <a:p>
            <a:pPr>
              <a:buNone/>
            </a:pPr>
            <a:endParaRPr lang="fa-IR" dirty="0"/>
          </a:p>
        </p:txBody>
      </p:sp>
      <p:sp>
        <p:nvSpPr>
          <p:cNvPr id="4" name="Rectangle 3"/>
          <p:cNvSpPr txBox="1">
            <a:spLocks noChangeArrowheads="1"/>
          </p:cNvSpPr>
          <p:nvPr/>
        </p:nvSpPr>
        <p:spPr>
          <a:xfrm>
            <a:off x="457200" y="2780928"/>
            <a:ext cx="8147248" cy="3349997"/>
          </a:xfrm>
          <a:prstGeom prst="rect">
            <a:avLst/>
          </a:prstGeom>
        </p:spPr>
        <p:txBody>
          <a:bodyPr vert="horz" lIns="91440" tIns="45720" rIns="91440" bIns="45720" rtlCol="1">
            <a:normAutofit fontScale="92500" lnSpcReduction="10000"/>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fa-IR" sz="3200" b="0" i="0" u="none" strike="noStrike" kern="1200" cap="none" spc="0" normalizeH="0" baseline="0" noProof="0" smtClean="0">
                <a:ln>
                  <a:noFill/>
                </a:ln>
                <a:solidFill>
                  <a:schemeClr val="tx1"/>
                </a:solidFill>
                <a:effectLst/>
                <a:uLnTx/>
                <a:uFillTx/>
                <a:latin typeface="+mn-lt"/>
                <a:ea typeface="+mn-ea"/>
                <a:cs typeface="+mn-cs"/>
              </a:rPr>
              <a:t>پایش و ارزشیابی فراموش نشود.</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fa-IR" sz="3200" b="0" i="0" u="none" strike="noStrike" kern="1200" cap="none" spc="0" normalizeH="0" baseline="0" noProof="0" smtClean="0">
                <a:ln>
                  <a:noFill/>
                </a:ln>
                <a:solidFill>
                  <a:schemeClr val="tx1"/>
                </a:solidFill>
                <a:effectLst/>
                <a:uLnTx/>
                <a:uFillTx/>
                <a:latin typeface="+mn-lt"/>
                <a:ea typeface="+mn-ea"/>
                <a:cs typeface="+mn-cs"/>
              </a:rPr>
              <a:t>پس از توافق، فعالیتها را بر اساس برنامه اجراء کنید و در صورت نیاز به اضافه یا حذف یک فعالیت باشد، اصلاحیه تهیه نمائید.</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fa-IR" sz="3200" b="0" i="0" u="none" strike="noStrike" kern="1200" cap="none" spc="0" normalizeH="0" baseline="0" noProof="0" smtClean="0">
                <a:ln>
                  <a:noFill/>
                </a:ln>
                <a:solidFill>
                  <a:schemeClr val="tx1"/>
                </a:solidFill>
                <a:effectLst/>
                <a:uLnTx/>
                <a:uFillTx/>
                <a:latin typeface="+mn-lt"/>
                <a:ea typeface="+mn-ea"/>
                <a:cs typeface="+mn-cs"/>
              </a:rPr>
              <a:t>در برآوردها از دید باز استفاده کنید.</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fa-IR" sz="3200" b="0" i="0" u="none" strike="noStrike" kern="1200" cap="none" spc="0" normalizeH="0" baseline="0" noProof="0" smtClean="0">
                <a:ln>
                  <a:noFill/>
                </a:ln>
                <a:solidFill>
                  <a:schemeClr val="tx1"/>
                </a:solidFill>
                <a:effectLst/>
                <a:uLnTx/>
                <a:uFillTx/>
                <a:latin typeface="+mn-lt"/>
                <a:ea typeface="+mn-ea"/>
                <a:cs typeface="+mn-cs"/>
              </a:rPr>
              <a:t>برنامه عملیاتی باید کاملاً شفاف و روشن باشد.</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fa-IR" sz="3200" b="0" i="0" u="none" strike="noStrike" kern="1200" cap="none" spc="0" normalizeH="0" baseline="0" noProof="0" smtClean="0">
                <a:ln>
                  <a:noFill/>
                </a:ln>
                <a:solidFill>
                  <a:schemeClr val="tx1"/>
                </a:solidFill>
                <a:effectLst/>
                <a:uLnTx/>
                <a:uFillTx/>
                <a:latin typeface="+mn-lt"/>
                <a:ea typeface="+mn-ea"/>
                <a:cs typeface="+mn-cs"/>
              </a:rPr>
              <a:t>در عین توجه به محدوده زمانی به فراتر از محدوده فکر کنید.</a:t>
            </a: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Rectangle 2"/>
          <p:cNvSpPr>
            <a:spLocks noGrp="1" noChangeArrowheads="1"/>
          </p:cNvSpPr>
          <p:nvPr>
            <p:ph type="title"/>
          </p:nvPr>
        </p:nvSpPr>
        <p:spPr>
          <a:xfrm>
            <a:off x="457200" y="277813"/>
            <a:ext cx="8229600" cy="1139825"/>
          </a:xfrm>
        </p:spPr>
        <p:txBody>
          <a:bodyPr>
            <a:normAutofit/>
          </a:bodyPr>
          <a:lstStyle/>
          <a:p>
            <a:pPr rtl="1" eaLnBrk="1" hangingPunct="1">
              <a:defRPr/>
            </a:pPr>
            <a:r>
              <a:rPr lang="fa-IR" sz="3600" dirty="0" smtClean="0">
                <a:cs typeface="B Titr" pitchFamily="2" charset="-78"/>
              </a:rPr>
              <a:t>ادامه نکات کلیدی</a:t>
            </a:r>
            <a:endParaRPr lang="en-US" sz="3600" dirty="0" smtClean="0">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iterate type="lt">
                                    <p:tmPct val="10000"/>
                                  </p:iterate>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iterate type="lt">
                                    <p:tmPct val="10000"/>
                                  </p:iterate>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iterate type="lt">
                                    <p:tmPct val="10000"/>
                                  </p:iterate>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iterate type="lt">
                                    <p:tmPct val="10000"/>
                                  </p:iterate>
                                  <p:childTnLst>
                                    <p:set>
                                      <p:cBhvr>
                                        <p:cTn id="34" dur="1" fill="hold">
                                          <p:stCondLst>
                                            <p:cond delay="0"/>
                                          </p:stCondLst>
                                        </p:cTn>
                                        <p:tgtEl>
                                          <p:spTgt spid="4">
                                            <p:txEl>
                                              <p:pRg st="4" end="4"/>
                                            </p:txEl>
                                          </p:spTgt>
                                        </p:tgtEl>
                                        <p:attrNameLst>
                                          <p:attrName>style.visibility</p:attrName>
                                        </p:attrNameLst>
                                      </p:cBhvr>
                                      <p:to>
                                        <p:strVal val="visible"/>
                                      </p:to>
                                    </p:set>
                                    <p:animEffect transition="in" filter="fade">
                                      <p:cBhvr>
                                        <p:cTn id="35" dur="1000"/>
                                        <p:tgtEl>
                                          <p:spTgt spid="4">
                                            <p:txEl>
                                              <p:pRg st="4" end="4"/>
                                            </p:txEl>
                                          </p:spTgt>
                                        </p:tgtEl>
                                      </p:cBhvr>
                                    </p:animEffect>
                                    <p:anim calcmode="lin" valueType="num">
                                      <p:cBhvr>
                                        <p:cTn id="36"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pic>
        <p:nvPicPr>
          <p:cNvPr id="1026" name="Picture 2"/>
          <p:cNvPicPr>
            <a:picLocks noChangeAspect="1" noChangeArrowheads="1"/>
          </p:cNvPicPr>
          <p:nvPr/>
        </p:nvPicPr>
        <p:blipFill>
          <a:blip r:embed="rId2" cstate="print"/>
          <a:srcRect/>
          <a:stretch>
            <a:fillRect/>
          </a:stretch>
        </p:blipFill>
        <p:spPr bwMode="auto">
          <a:xfrm>
            <a:off x="214282" y="0"/>
            <a:ext cx="8786874" cy="664371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122238"/>
            <a:ext cx="7543800" cy="866775"/>
          </a:xfrm>
        </p:spPr>
        <p:txBody>
          <a:bodyPr/>
          <a:lstStyle/>
          <a:p>
            <a:pPr algn="r" rtl="1"/>
            <a:r>
              <a:rPr lang="fa-IR" sz="3200">
                <a:cs typeface="B Titr" pitchFamily="2" charset="-78"/>
              </a:rPr>
              <a:t> اهداف شش گانه برنامه ریزی در سازمان</a:t>
            </a:r>
            <a:endParaRPr lang="en-US" sz="3200">
              <a:cs typeface="B Titr" pitchFamily="2" charset="-78"/>
            </a:endParaRPr>
          </a:p>
        </p:txBody>
      </p:sp>
      <p:sp>
        <p:nvSpPr>
          <p:cNvPr id="23557" name="Oval 5"/>
          <p:cNvSpPr>
            <a:spLocks noChangeArrowheads="1"/>
          </p:cNvSpPr>
          <p:nvPr/>
        </p:nvSpPr>
        <p:spPr bwMode="auto">
          <a:xfrm>
            <a:off x="4038600" y="1066800"/>
            <a:ext cx="1447800" cy="1295400"/>
          </a:xfrm>
          <a:prstGeom prst="ellipse">
            <a:avLst/>
          </a:prstGeom>
          <a:noFill/>
          <a:ln w="9525">
            <a:solidFill>
              <a:schemeClr val="tx1"/>
            </a:solidFill>
            <a:round/>
            <a:headEnd/>
            <a:tailEnd/>
          </a:ln>
          <a:effectLst/>
        </p:spPr>
        <p:txBody>
          <a:bodyPr wrap="none" anchor="ctr"/>
          <a:lstStyle/>
          <a:p>
            <a:pPr algn="ctr"/>
            <a:r>
              <a:rPr lang="fa-IR" b="1">
                <a:cs typeface="B Nazanin" pitchFamily="2" charset="-78"/>
              </a:rPr>
              <a:t>تغییر </a:t>
            </a:r>
          </a:p>
          <a:p>
            <a:pPr algn="ctr"/>
            <a:r>
              <a:rPr lang="fa-IR" b="1">
                <a:cs typeface="B Nazanin" pitchFamily="2" charset="-78"/>
              </a:rPr>
              <a:t>محیط</a:t>
            </a:r>
            <a:endParaRPr lang="en-US" b="1">
              <a:cs typeface="B Nazanin" pitchFamily="2" charset="-78"/>
            </a:endParaRPr>
          </a:p>
        </p:txBody>
      </p:sp>
      <p:sp>
        <p:nvSpPr>
          <p:cNvPr id="23558" name="Oval 6"/>
          <p:cNvSpPr>
            <a:spLocks noChangeArrowheads="1"/>
          </p:cNvSpPr>
          <p:nvPr/>
        </p:nvSpPr>
        <p:spPr bwMode="auto">
          <a:xfrm>
            <a:off x="3962400" y="3048000"/>
            <a:ext cx="1447800" cy="1295400"/>
          </a:xfrm>
          <a:prstGeom prst="ellipse">
            <a:avLst/>
          </a:prstGeom>
          <a:noFill/>
          <a:ln w="9525">
            <a:solidFill>
              <a:schemeClr val="tx1"/>
            </a:solidFill>
            <a:round/>
            <a:headEnd/>
            <a:tailEnd/>
          </a:ln>
          <a:effectLst/>
        </p:spPr>
        <p:txBody>
          <a:bodyPr wrap="none" anchor="ctr"/>
          <a:lstStyle/>
          <a:p>
            <a:pPr algn="ctr"/>
            <a:r>
              <a:rPr lang="fa-IR" b="1">
                <a:cs typeface="B Nazanin" pitchFamily="2" charset="-78"/>
              </a:rPr>
              <a:t>اهداف</a:t>
            </a:r>
          </a:p>
          <a:p>
            <a:pPr algn="ctr"/>
            <a:r>
              <a:rPr lang="fa-IR" b="1">
                <a:cs typeface="B Nazanin" pitchFamily="2" charset="-78"/>
              </a:rPr>
              <a:t> برنامه ریزی</a:t>
            </a:r>
            <a:endParaRPr lang="en-US" b="1">
              <a:cs typeface="B Nazanin" pitchFamily="2" charset="-78"/>
            </a:endParaRPr>
          </a:p>
        </p:txBody>
      </p:sp>
      <p:sp>
        <p:nvSpPr>
          <p:cNvPr id="23559" name="Oval 7"/>
          <p:cNvSpPr>
            <a:spLocks noChangeArrowheads="1"/>
          </p:cNvSpPr>
          <p:nvPr/>
        </p:nvSpPr>
        <p:spPr bwMode="auto">
          <a:xfrm>
            <a:off x="6477000" y="4191000"/>
            <a:ext cx="1447800" cy="1295400"/>
          </a:xfrm>
          <a:prstGeom prst="ellipse">
            <a:avLst/>
          </a:prstGeom>
          <a:noFill/>
          <a:ln w="9525">
            <a:solidFill>
              <a:schemeClr val="tx1"/>
            </a:solidFill>
            <a:round/>
            <a:headEnd/>
            <a:tailEnd/>
          </a:ln>
          <a:effectLst/>
        </p:spPr>
        <p:txBody>
          <a:bodyPr wrap="none" anchor="ctr"/>
          <a:lstStyle/>
          <a:p>
            <a:pPr algn="ctr"/>
            <a:r>
              <a:rPr lang="fa-IR" b="1">
                <a:cs typeface="B Nazanin" pitchFamily="2" charset="-78"/>
              </a:rPr>
              <a:t>مقابله با</a:t>
            </a:r>
          </a:p>
          <a:p>
            <a:pPr algn="ctr"/>
            <a:r>
              <a:rPr lang="fa-IR" b="1">
                <a:cs typeface="B Nazanin" pitchFamily="2" charset="-78"/>
              </a:rPr>
              <a:t>تغییرات</a:t>
            </a:r>
            <a:endParaRPr lang="en-US" b="1">
              <a:cs typeface="B Nazanin" pitchFamily="2" charset="-78"/>
            </a:endParaRPr>
          </a:p>
        </p:txBody>
      </p:sp>
      <p:sp>
        <p:nvSpPr>
          <p:cNvPr id="23560" name="Oval 8"/>
          <p:cNvSpPr>
            <a:spLocks noChangeArrowheads="1"/>
          </p:cNvSpPr>
          <p:nvPr/>
        </p:nvSpPr>
        <p:spPr bwMode="auto">
          <a:xfrm>
            <a:off x="1143000" y="4191000"/>
            <a:ext cx="1447800" cy="1295400"/>
          </a:xfrm>
          <a:prstGeom prst="ellipse">
            <a:avLst/>
          </a:prstGeom>
          <a:noFill/>
          <a:ln w="9525">
            <a:solidFill>
              <a:schemeClr val="tx1"/>
            </a:solidFill>
            <a:round/>
            <a:headEnd/>
            <a:tailEnd/>
          </a:ln>
          <a:effectLst/>
        </p:spPr>
        <p:txBody>
          <a:bodyPr wrap="none" anchor="ctr"/>
          <a:lstStyle/>
          <a:p>
            <a:pPr algn="ctr"/>
            <a:r>
              <a:rPr lang="fa-IR" b="1">
                <a:cs typeface="B Nazanin" pitchFamily="2" charset="-78"/>
              </a:rPr>
              <a:t>کاهش</a:t>
            </a:r>
          </a:p>
          <a:p>
            <a:pPr algn="ctr"/>
            <a:r>
              <a:rPr lang="fa-IR" b="1">
                <a:cs typeface="B Nazanin" pitchFamily="2" charset="-78"/>
              </a:rPr>
              <a:t>ضایعات</a:t>
            </a:r>
            <a:endParaRPr lang="en-US" b="1">
              <a:cs typeface="B Nazanin" pitchFamily="2" charset="-78"/>
            </a:endParaRPr>
          </a:p>
        </p:txBody>
      </p:sp>
      <p:sp>
        <p:nvSpPr>
          <p:cNvPr id="23561" name="Oval 9"/>
          <p:cNvSpPr>
            <a:spLocks noChangeArrowheads="1"/>
          </p:cNvSpPr>
          <p:nvPr/>
        </p:nvSpPr>
        <p:spPr bwMode="auto">
          <a:xfrm>
            <a:off x="6553200" y="1676400"/>
            <a:ext cx="1447800" cy="1295400"/>
          </a:xfrm>
          <a:prstGeom prst="ellipse">
            <a:avLst/>
          </a:prstGeom>
          <a:noFill/>
          <a:ln w="9525">
            <a:solidFill>
              <a:schemeClr val="tx1"/>
            </a:solidFill>
            <a:round/>
            <a:headEnd/>
            <a:tailEnd/>
          </a:ln>
          <a:effectLst/>
        </p:spPr>
        <p:txBody>
          <a:bodyPr wrap="none" anchor="ctr"/>
          <a:lstStyle/>
          <a:p>
            <a:pPr algn="ctr"/>
            <a:r>
              <a:rPr lang="fa-IR" b="1">
                <a:cs typeface="B Nazanin" pitchFamily="2" charset="-78"/>
              </a:rPr>
              <a:t>تعیین</a:t>
            </a:r>
          </a:p>
          <a:p>
            <a:pPr algn="ctr"/>
            <a:r>
              <a:rPr lang="fa-IR" b="1">
                <a:cs typeface="B Nazanin" pitchFamily="2" charset="-78"/>
              </a:rPr>
              <a:t>مسیر</a:t>
            </a:r>
            <a:endParaRPr lang="en-US" b="1">
              <a:cs typeface="B Nazanin" pitchFamily="2" charset="-78"/>
            </a:endParaRPr>
          </a:p>
        </p:txBody>
      </p:sp>
      <p:sp>
        <p:nvSpPr>
          <p:cNvPr id="23562" name="Oval 10"/>
          <p:cNvSpPr>
            <a:spLocks noChangeArrowheads="1"/>
          </p:cNvSpPr>
          <p:nvPr/>
        </p:nvSpPr>
        <p:spPr bwMode="auto">
          <a:xfrm>
            <a:off x="1295400" y="1600200"/>
            <a:ext cx="1447800" cy="1295400"/>
          </a:xfrm>
          <a:prstGeom prst="ellipse">
            <a:avLst/>
          </a:prstGeom>
          <a:noFill/>
          <a:ln w="9525">
            <a:solidFill>
              <a:schemeClr val="tx1"/>
            </a:solidFill>
            <a:round/>
            <a:headEnd/>
            <a:tailEnd/>
          </a:ln>
          <a:effectLst/>
        </p:spPr>
        <p:txBody>
          <a:bodyPr wrap="none" anchor="ctr"/>
          <a:lstStyle/>
          <a:p>
            <a:pPr algn="ctr"/>
            <a:r>
              <a:rPr lang="fa-IR" b="1">
                <a:cs typeface="B Nazanin" pitchFamily="2" charset="-78"/>
              </a:rPr>
              <a:t>تدوین</a:t>
            </a:r>
          </a:p>
          <a:p>
            <a:pPr algn="ctr"/>
            <a:r>
              <a:rPr lang="fa-IR" b="1">
                <a:cs typeface="B Nazanin" pitchFamily="2" charset="-78"/>
              </a:rPr>
              <a:t>استانداردها</a:t>
            </a:r>
            <a:endParaRPr lang="en-US" b="1">
              <a:cs typeface="B Nazanin" pitchFamily="2" charset="-78"/>
            </a:endParaRPr>
          </a:p>
        </p:txBody>
      </p:sp>
      <p:sp>
        <p:nvSpPr>
          <p:cNvPr id="23563" name="Oval 11"/>
          <p:cNvSpPr>
            <a:spLocks noChangeArrowheads="1"/>
          </p:cNvSpPr>
          <p:nvPr/>
        </p:nvSpPr>
        <p:spPr bwMode="auto">
          <a:xfrm>
            <a:off x="3962400" y="5257800"/>
            <a:ext cx="1447800" cy="1295400"/>
          </a:xfrm>
          <a:prstGeom prst="ellipse">
            <a:avLst/>
          </a:prstGeom>
          <a:noFill/>
          <a:ln w="9525">
            <a:solidFill>
              <a:schemeClr val="tx1"/>
            </a:solidFill>
            <a:round/>
            <a:headEnd/>
            <a:tailEnd/>
          </a:ln>
          <a:effectLst/>
        </p:spPr>
        <p:txBody>
          <a:bodyPr wrap="none" anchor="ctr"/>
          <a:lstStyle/>
          <a:p>
            <a:pPr algn="ctr"/>
            <a:r>
              <a:rPr lang="fa-IR" b="1">
                <a:cs typeface="B Nazanin" pitchFamily="2" charset="-78"/>
              </a:rPr>
              <a:t>افزایش کارایی</a:t>
            </a:r>
          </a:p>
          <a:p>
            <a:pPr algn="ctr"/>
            <a:r>
              <a:rPr lang="fa-IR" b="1">
                <a:cs typeface="B Nazanin" pitchFamily="2" charset="-78"/>
              </a:rPr>
              <a:t>و اثر بخشی</a:t>
            </a:r>
            <a:endParaRPr lang="en-US" b="1">
              <a:cs typeface="B Nazanin" pitchFamily="2" charset="-78"/>
            </a:endParaRPr>
          </a:p>
        </p:txBody>
      </p:sp>
      <p:sp>
        <p:nvSpPr>
          <p:cNvPr id="23564" name="Line 12"/>
          <p:cNvSpPr>
            <a:spLocks noChangeShapeType="1"/>
          </p:cNvSpPr>
          <p:nvPr/>
        </p:nvSpPr>
        <p:spPr bwMode="auto">
          <a:xfrm flipH="1" flipV="1">
            <a:off x="2590800" y="2667000"/>
            <a:ext cx="1447800" cy="685800"/>
          </a:xfrm>
          <a:prstGeom prst="line">
            <a:avLst/>
          </a:prstGeom>
          <a:noFill/>
          <a:ln w="9525">
            <a:solidFill>
              <a:schemeClr val="tx1"/>
            </a:solidFill>
            <a:round/>
            <a:headEnd/>
            <a:tailEnd type="triangle" w="med" len="med"/>
          </a:ln>
          <a:effectLst/>
        </p:spPr>
        <p:txBody>
          <a:bodyPr/>
          <a:lstStyle/>
          <a:p>
            <a:endParaRPr lang="fa-IR"/>
          </a:p>
        </p:txBody>
      </p:sp>
      <p:sp>
        <p:nvSpPr>
          <p:cNvPr id="23565" name="Line 13"/>
          <p:cNvSpPr>
            <a:spLocks noChangeShapeType="1"/>
          </p:cNvSpPr>
          <p:nvPr/>
        </p:nvSpPr>
        <p:spPr bwMode="auto">
          <a:xfrm flipH="1">
            <a:off x="2590800" y="3886200"/>
            <a:ext cx="1371600" cy="762000"/>
          </a:xfrm>
          <a:prstGeom prst="line">
            <a:avLst/>
          </a:prstGeom>
          <a:noFill/>
          <a:ln w="9525">
            <a:solidFill>
              <a:schemeClr val="tx1"/>
            </a:solidFill>
            <a:round/>
            <a:headEnd/>
            <a:tailEnd type="triangle" w="med" len="med"/>
          </a:ln>
          <a:effectLst/>
        </p:spPr>
        <p:txBody>
          <a:bodyPr/>
          <a:lstStyle/>
          <a:p>
            <a:endParaRPr lang="fa-IR"/>
          </a:p>
        </p:txBody>
      </p:sp>
      <p:sp>
        <p:nvSpPr>
          <p:cNvPr id="23566" name="Line 14"/>
          <p:cNvSpPr>
            <a:spLocks noChangeShapeType="1"/>
          </p:cNvSpPr>
          <p:nvPr/>
        </p:nvSpPr>
        <p:spPr bwMode="auto">
          <a:xfrm>
            <a:off x="4724400" y="4343400"/>
            <a:ext cx="0" cy="838200"/>
          </a:xfrm>
          <a:prstGeom prst="line">
            <a:avLst/>
          </a:prstGeom>
          <a:noFill/>
          <a:ln w="9525">
            <a:solidFill>
              <a:schemeClr val="tx1"/>
            </a:solidFill>
            <a:round/>
            <a:headEnd/>
            <a:tailEnd type="triangle" w="med" len="med"/>
          </a:ln>
          <a:effectLst/>
        </p:spPr>
        <p:txBody>
          <a:bodyPr/>
          <a:lstStyle/>
          <a:p>
            <a:endParaRPr lang="fa-IR"/>
          </a:p>
        </p:txBody>
      </p:sp>
      <p:sp>
        <p:nvSpPr>
          <p:cNvPr id="23567" name="Line 15"/>
          <p:cNvSpPr>
            <a:spLocks noChangeShapeType="1"/>
          </p:cNvSpPr>
          <p:nvPr/>
        </p:nvSpPr>
        <p:spPr bwMode="auto">
          <a:xfrm flipV="1">
            <a:off x="4724400" y="2362200"/>
            <a:ext cx="0" cy="685800"/>
          </a:xfrm>
          <a:prstGeom prst="line">
            <a:avLst/>
          </a:prstGeom>
          <a:noFill/>
          <a:ln w="9525">
            <a:solidFill>
              <a:schemeClr val="tx1"/>
            </a:solidFill>
            <a:round/>
            <a:headEnd/>
            <a:tailEnd type="triangle" w="med" len="med"/>
          </a:ln>
          <a:effectLst/>
        </p:spPr>
        <p:txBody>
          <a:bodyPr/>
          <a:lstStyle/>
          <a:p>
            <a:endParaRPr lang="fa-IR"/>
          </a:p>
        </p:txBody>
      </p:sp>
      <p:sp>
        <p:nvSpPr>
          <p:cNvPr id="23568" name="Line 16"/>
          <p:cNvSpPr>
            <a:spLocks noChangeShapeType="1"/>
          </p:cNvSpPr>
          <p:nvPr/>
        </p:nvSpPr>
        <p:spPr bwMode="auto">
          <a:xfrm flipV="1">
            <a:off x="5410200" y="2667000"/>
            <a:ext cx="1219200" cy="762000"/>
          </a:xfrm>
          <a:prstGeom prst="line">
            <a:avLst/>
          </a:prstGeom>
          <a:noFill/>
          <a:ln w="9525">
            <a:solidFill>
              <a:schemeClr val="tx1"/>
            </a:solidFill>
            <a:round/>
            <a:headEnd/>
            <a:tailEnd type="triangle" w="med" len="med"/>
          </a:ln>
          <a:effectLst/>
        </p:spPr>
        <p:txBody>
          <a:bodyPr/>
          <a:lstStyle/>
          <a:p>
            <a:endParaRPr lang="fa-IR"/>
          </a:p>
        </p:txBody>
      </p:sp>
      <p:sp>
        <p:nvSpPr>
          <p:cNvPr id="23569" name="Line 17"/>
          <p:cNvSpPr>
            <a:spLocks noChangeShapeType="1"/>
          </p:cNvSpPr>
          <p:nvPr/>
        </p:nvSpPr>
        <p:spPr bwMode="auto">
          <a:xfrm>
            <a:off x="5410200" y="3962400"/>
            <a:ext cx="1143000" cy="533400"/>
          </a:xfrm>
          <a:prstGeom prst="line">
            <a:avLst/>
          </a:prstGeom>
          <a:noFill/>
          <a:ln w="9525">
            <a:solidFill>
              <a:schemeClr val="tx1"/>
            </a:solidFill>
            <a:round/>
            <a:headEnd/>
            <a:tailEnd type="triangle" w="med" len="med"/>
          </a:ln>
          <a:effectLst/>
        </p:spPr>
        <p:txBody>
          <a:bodyPr/>
          <a:lstStyle/>
          <a:p>
            <a:endParaRPr lang="fa-I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AutoShape 2"/>
          <p:cNvSpPr>
            <a:spLocks noGrp="1" noChangeArrowheads="1"/>
          </p:cNvSpPr>
          <p:nvPr>
            <p:ph type="title"/>
          </p:nvPr>
        </p:nvSpPr>
        <p:spPr>
          <a:xfrm>
            <a:off x="762000" y="457200"/>
            <a:ext cx="7924800" cy="1143000"/>
          </a:xfrm>
        </p:spPr>
        <p:txBody>
          <a:bodyPr/>
          <a:lstStyle/>
          <a:p>
            <a:pPr algn="r" rtl="1"/>
            <a:r>
              <a:rPr lang="fa-IR">
                <a:cs typeface="B Mitra" pitchFamily="2" charset="-78"/>
              </a:rPr>
              <a:t>ویژگی های یک برنامه خوب</a:t>
            </a:r>
            <a:endParaRPr lang="en-US">
              <a:cs typeface="B Mitra" pitchFamily="2" charset="-78"/>
            </a:endParaRPr>
          </a:p>
        </p:txBody>
      </p:sp>
      <p:sp>
        <p:nvSpPr>
          <p:cNvPr id="31747" name="Rectangle 3"/>
          <p:cNvSpPr>
            <a:spLocks noGrp="1" noChangeArrowheads="1"/>
          </p:cNvSpPr>
          <p:nvPr>
            <p:ph type="body" idx="1"/>
          </p:nvPr>
        </p:nvSpPr>
        <p:spPr/>
        <p:txBody>
          <a:bodyPr/>
          <a:lstStyle/>
          <a:p>
            <a:pPr algn="r" rtl="1">
              <a:lnSpc>
                <a:spcPct val="130000"/>
              </a:lnSpc>
            </a:pPr>
            <a:r>
              <a:rPr lang="fa-IR" dirty="0">
                <a:cs typeface="B Nazanin" pitchFamily="2" charset="-78"/>
              </a:rPr>
              <a:t>اهداف باید روشن، مشخص و قابل فهم باشند</a:t>
            </a:r>
          </a:p>
          <a:p>
            <a:pPr algn="r" rtl="1">
              <a:lnSpc>
                <a:spcPct val="130000"/>
              </a:lnSpc>
            </a:pPr>
            <a:r>
              <a:rPr lang="fa-IR" dirty="0">
                <a:cs typeface="B Nazanin" pitchFamily="2" charset="-78"/>
              </a:rPr>
              <a:t>یک برنامه خوب باید ساده و جامع باشد</a:t>
            </a:r>
          </a:p>
          <a:p>
            <a:pPr algn="r" rtl="1">
              <a:lnSpc>
                <a:spcPct val="130000"/>
              </a:lnSpc>
            </a:pPr>
            <a:r>
              <a:rPr lang="fa-IR" dirty="0">
                <a:cs typeface="B Nazanin" pitchFamily="2" charset="-78"/>
              </a:rPr>
              <a:t>برنامه باید قابل انعطاف باشد</a:t>
            </a:r>
          </a:p>
          <a:p>
            <a:pPr algn="r" rtl="1">
              <a:lnSpc>
                <a:spcPct val="130000"/>
              </a:lnSpc>
            </a:pPr>
            <a:r>
              <a:rPr lang="fa-IR" dirty="0">
                <a:cs typeface="B Nazanin" pitchFamily="2" charset="-78"/>
              </a:rPr>
              <a:t>برنامه باید دارای محدوده زمانی باشد</a:t>
            </a:r>
          </a:p>
          <a:p>
            <a:pPr algn="r" rtl="1">
              <a:lnSpc>
                <a:spcPct val="130000"/>
              </a:lnSpc>
            </a:pPr>
            <a:r>
              <a:rPr lang="fa-IR" dirty="0">
                <a:cs typeface="B Nazanin" pitchFamily="2" charset="-78"/>
              </a:rPr>
              <a:t>برنامه باید با همکاری کارکنان تهیه شود</a:t>
            </a:r>
          </a:p>
          <a:p>
            <a:pPr algn="r" rtl="1">
              <a:buFont typeface="Wingdings" pitchFamily="2" charset="2"/>
              <a:buNone/>
            </a:pPr>
            <a:endParaRPr lang="en-US"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after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strips(downLeft)">
                                      <p:cBhvr>
                                        <p:cTn id="7" dur="1000"/>
                                        <p:tgtEl>
                                          <p:spTgt spid="31747">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31747">
                                            <p:txEl>
                                              <p:pRg st="1" end="1"/>
                                            </p:txEl>
                                          </p:spTgt>
                                        </p:tgtEl>
                                        <p:attrNameLst>
                                          <p:attrName>style.visibility</p:attrName>
                                        </p:attrNameLst>
                                      </p:cBhvr>
                                      <p:to>
                                        <p:strVal val="visible"/>
                                      </p:to>
                                    </p:set>
                                    <p:animEffect transition="in" filter="strips(downLeft)">
                                      <p:cBhvr>
                                        <p:cTn id="10" dur="500"/>
                                        <p:tgtEl>
                                          <p:spTgt spid="31747">
                                            <p:txEl>
                                              <p:pRg st="1" end="1"/>
                                            </p:txEl>
                                          </p:spTgt>
                                        </p:tgtEl>
                                      </p:cBhvr>
                                    </p:animEffect>
                                  </p:childTnLst>
                                </p:cTn>
                              </p:par>
                              <p:par>
                                <p:cTn id="11" presetID="18" presetClass="entr" presetSubtype="12" fill="hold" nodeType="withEffect">
                                  <p:stCondLst>
                                    <p:cond delay="0"/>
                                  </p:stCondLst>
                                  <p:childTnLst>
                                    <p:set>
                                      <p:cBhvr>
                                        <p:cTn id="12" dur="1" fill="hold">
                                          <p:stCondLst>
                                            <p:cond delay="0"/>
                                          </p:stCondLst>
                                        </p:cTn>
                                        <p:tgtEl>
                                          <p:spTgt spid="31747">
                                            <p:txEl>
                                              <p:pRg st="2" end="2"/>
                                            </p:txEl>
                                          </p:spTgt>
                                        </p:tgtEl>
                                        <p:attrNameLst>
                                          <p:attrName>style.visibility</p:attrName>
                                        </p:attrNameLst>
                                      </p:cBhvr>
                                      <p:to>
                                        <p:strVal val="visible"/>
                                      </p:to>
                                    </p:set>
                                    <p:animEffect transition="in" filter="strips(downLeft)">
                                      <p:cBhvr>
                                        <p:cTn id="13" dur="500"/>
                                        <p:tgtEl>
                                          <p:spTgt spid="31747">
                                            <p:txEl>
                                              <p:pRg st="2" end="2"/>
                                            </p:txEl>
                                          </p:spTgt>
                                        </p:tgtEl>
                                      </p:cBhvr>
                                    </p:animEffect>
                                  </p:childTnLst>
                                </p:cTn>
                              </p:par>
                              <p:par>
                                <p:cTn id="14" presetID="18" presetClass="entr" presetSubtype="12" fill="hold" nodeType="withEffect">
                                  <p:stCondLst>
                                    <p:cond delay="0"/>
                                  </p:stCondLst>
                                  <p:childTnLst>
                                    <p:set>
                                      <p:cBhvr>
                                        <p:cTn id="15" dur="1" fill="hold">
                                          <p:stCondLst>
                                            <p:cond delay="0"/>
                                          </p:stCondLst>
                                        </p:cTn>
                                        <p:tgtEl>
                                          <p:spTgt spid="31747">
                                            <p:txEl>
                                              <p:pRg st="3" end="3"/>
                                            </p:txEl>
                                          </p:spTgt>
                                        </p:tgtEl>
                                        <p:attrNameLst>
                                          <p:attrName>style.visibility</p:attrName>
                                        </p:attrNameLst>
                                      </p:cBhvr>
                                      <p:to>
                                        <p:strVal val="visible"/>
                                      </p:to>
                                    </p:set>
                                    <p:animEffect transition="in" filter="strips(downLeft)">
                                      <p:cBhvr>
                                        <p:cTn id="16" dur="500"/>
                                        <p:tgtEl>
                                          <p:spTgt spid="31747">
                                            <p:txEl>
                                              <p:pRg st="3" end="3"/>
                                            </p:txEl>
                                          </p:spTgt>
                                        </p:tgtEl>
                                      </p:cBhvr>
                                    </p:animEffect>
                                  </p:childTnLst>
                                </p:cTn>
                              </p:par>
                              <p:par>
                                <p:cTn id="17" presetID="18" presetClass="entr" presetSubtype="12" fill="hold" nodeType="withEffect">
                                  <p:stCondLst>
                                    <p:cond delay="0"/>
                                  </p:stCondLst>
                                  <p:childTnLst>
                                    <p:set>
                                      <p:cBhvr>
                                        <p:cTn id="18" dur="1" fill="hold">
                                          <p:stCondLst>
                                            <p:cond delay="0"/>
                                          </p:stCondLst>
                                        </p:cTn>
                                        <p:tgtEl>
                                          <p:spTgt spid="31747">
                                            <p:txEl>
                                              <p:pRg st="4" end="4"/>
                                            </p:txEl>
                                          </p:spTgt>
                                        </p:tgtEl>
                                        <p:attrNameLst>
                                          <p:attrName>style.visibility</p:attrName>
                                        </p:attrNameLst>
                                      </p:cBhvr>
                                      <p:to>
                                        <p:strVal val="visible"/>
                                      </p:to>
                                    </p:set>
                                    <p:animEffect transition="in" filter="strips(downLeft)">
                                      <p:cBhvr>
                                        <p:cTn id="19" dur="500"/>
                                        <p:tgtEl>
                                          <p:spTgt spid="317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lgn="r" rtl="1"/>
            <a:r>
              <a:rPr lang="fa-IR" sz="3600" b="1">
                <a:cs typeface="B Mitra" pitchFamily="2" charset="-78"/>
              </a:rPr>
              <a:t>انواع روش های برنامه ریزی در سازمان</a:t>
            </a:r>
            <a:endParaRPr lang="en-US" sz="3600" b="1">
              <a:cs typeface="B Mitra" pitchFamily="2" charset="-78"/>
            </a:endParaRPr>
          </a:p>
        </p:txBody>
      </p:sp>
      <p:sp>
        <p:nvSpPr>
          <p:cNvPr id="38915" name="Rectangle 3"/>
          <p:cNvSpPr>
            <a:spLocks noGrp="1" noChangeArrowheads="1"/>
          </p:cNvSpPr>
          <p:nvPr>
            <p:ph type="body" idx="1"/>
          </p:nvPr>
        </p:nvSpPr>
        <p:spPr>
          <a:xfrm>
            <a:off x="304800" y="2133600"/>
            <a:ext cx="7386638" cy="3962400"/>
          </a:xfrm>
        </p:spPr>
        <p:txBody>
          <a:bodyPr/>
          <a:lstStyle/>
          <a:p>
            <a:pPr algn="r" rtl="1">
              <a:lnSpc>
                <a:spcPct val="200000"/>
              </a:lnSpc>
            </a:pPr>
            <a:r>
              <a:rPr lang="fa-IR" b="1" dirty="0">
                <a:cs typeface="B Zar" pitchFamily="2" charset="-78"/>
              </a:rPr>
              <a:t>برنامه ریزی استراتژیک</a:t>
            </a:r>
          </a:p>
          <a:p>
            <a:pPr algn="r" rtl="1">
              <a:lnSpc>
                <a:spcPct val="200000"/>
              </a:lnSpc>
            </a:pPr>
            <a:r>
              <a:rPr lang="fa-IR" b="1" dirty="0">
                <a:cs typeface="B Zar" pitchFamily="2" charset="-78"/>
              </a:rPr>
              <a:t>برنامه ریزی تاکتیکی</a:t>
            </a:r>
          </a:p>
          <a:p>
            <a:pPr algn="r" rtl="1">
              <a:lnSpc>
                <a:spcPct val="200000"/>
              </a:lnSpc>
            </a:pPr>
            <a:r>
              <a:rPr lang="fa-IR" b="1" dirty="0">
                <a:cs typeface="B Zar" pitchFamily="2" charset="-78"/>
              </a:rPr>
              <a:t>برنامه ریزی عملیاتی</a:t>
            </a:r>
            <a:endParaRPr lang="en-US" b="1" dirty="0">
              <a:cs typeface="B Zar" pitchFamily="2" charset="-78"/>
            </a:endParaRPr>
          </a:p>
        </p:txBody>
      </p:sp>
      <p:sp>
        <p:nvSpPr>
          <p:cNvPr id="38916" name="AutoShape 4"/>
          <p:cNvSpPr>
            <a:spLocks noChangeArrowheads="1"/>
          </p:cNvSpPr>
          <p:nvPr/>
        </p:nvSpPr>
        <p:spPr bwMode="auto">
          <a:xfrm>
            <a:off x="304800" y="1371600"/>
            <a:ext cx="3733800" cy="4267200"/>
          </a:xfrm>
          <a:prstGeom prst="triangle">
            <a:avLst>
              <a:gd name="adj" fmla="val 50000"/>
            </a:avLst>
          </a:prstGeom>
          <a:solidFill>
            <a:schemeClr val="accent1"/>
          </a:solidFill>
          <a:ln w="9525">
            <a:solidFill>
              <a:schemeClr val="tx1"/>
            </a:solidFill>
            <a:miter lim="800000"/>
            <a:headEnd/>
            <a:tailEnd/>
          </a:ln>
          <a:effectLst/>
        </p:spPr>
        <p:txBody>
          <a:bodyPr wrap="none" anchor="ctr"/>
          <a:lstStyle/>
          <a:p>
            <a:endParaRPr lang="fa-IR"/>
          </a:p>
        </p:txBody>
      </p:sp>
      <p:sp>
        <p:nvSpPr>
          <p:cNvPr id="38917" name="Line 5"/>
          <p:cNvSpPr>
            <a:spLocks noChangeShapeType="1"/>
          </p:cNvSpPr>
          <p:nvPr/>
        </p:nvSpPr>
        <p:spPr bwMode="auto">
          <a:xfrm flipH="1">
            <a:off x="1447800" y="3048000"/>
            <a:ext cx="1447800" cy="0"/>
          </a:xfrm>
          <a:prstGeom prst="line">
            <a:avLst/>
          </a:prstGeom>
          <a:noFill/>
          <a:ln w="9525">
            <a:solidFill>
              <a:schemeClr val="tx1"/>
            </a:solidFill>
            <a:round/>
            <a:headEnd/>
            <a:tailEnd/>
          </a:ln>
          <a:effectLst/>
        </p:spPr>
        <p:txBody>
          <a:bodyPr/>
          <a:lstStyle/>
          <a:p>
            <a:endParaRPr lang="fa-IR"/>
          </a:p>
        </p:txBody>
      </p:sp>
      <p:sp>
        <p:nvSpPr>
          <p:cNvPr id="38919" name="Line 7"/>
          <p:cNvSpPr>
            <a:spLocks noChangeShapeType="1"/>
          </p:cNvSpPr>
          <p:nvPr/>
        </p:nvSpPr>
        <p:spPr bwMode="auto">
          <a:xfrm flipH="1">
            <a:off x="838200" y="4419600"/>
            <a:ext cx="2667000" cy="0"/>
          </a:xfrm>
          <a:prstGeom prst="line">
            <a:avLst/>
          </a:prstGeom>
          <a:noFill/>
          <a:ln w="9525">
            <a:solidFill>
              <a:schemeClr val="tx1"/>
            </a:solidFill>
            <a:round/>
            <a:headEnd/>
            <a:tailEnd/>
          </a:ln>
          <a:effectLst/>
        </p:spPr>
        <p:txBody>
          <a:bodyPr/>
          <a:lstStyle/>
          <a:p>
            <a:endParaRPr lang="fa-I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8338" name="Rectangle 2"/>
          <p:cNvSpPr>
            <a:spLocks noGrp="1" noChangeArrowheads="1"/>
          </p:cNvSpPr>
          <p:nvPr>
            <p:ph type="title"/>
          </p:nvPr>
        </p:nvSpPr>
        <p:spPr>
          <a:xfrm>
            <a:off x="685800" y="400050"/>
            <a:ext cx="7772400" cy="590550"/>
          </a:xfrm>
        </p:spPr>
        <p:txBody>
          <a:bodyPr>
            <a:normAutofit fontScale="90000"/>
          </a:bodyPr>
          <a:lstStyle/>
          <a:p>
            <a:r>
              <a:rPr lang="ar-SA" sz="4000" dirty="0">
                <a:cs typeface="B Titr" pitchFamily="2" charset="-78"/>
              </a:rPr>
              <a:t>فرایند برنامه ریزی راهبردی</a:t>
            </a:r>
            <a:endParaRPr lang="en-US" sz="4000" dirty="0">
              <a:cs typeface="B Titr" pitchFamily="2" charset="-78"/>
            </a:endParaRPr>
          </a:p>
        </p:txBody>
      </p:sp>
      <p:sp>
        <p:nvSpPr>
          <p:cNvPr id="398339" name="Rectangle 3"/>
          <p:cNvSpPr>
            <a:spLocks noGrp="1" noChangeArrowheads="1"/>
          </p:cNvSpPr>
          <p:nvPr>
            <p:ph type="body" idx="1"/>
          </p:nvPr>
        </p:nvSpPr>
        <p:spPr>
          <a:xfrm>
            <a:off x="685800" y="1066800"/>
            <a:ext cx="7772400" cy="5257800"/>
          </a:xfrm>
        </p:spPr>
        <p:txBody>
          <a:bodyPr>
            <a:normAutofit/>
          </a:bodyPr>
          <a:lstStyle/>
          <a:p>
            <a:pPr algn="just">
              <a:buFontTx/>
              <a:buNone/>
            </a:pPr>
            <a:r>
              <a:rPr lang="fa-IR" sz="2800" dirty="0" smtClean="0">
                <a:cs typeface="B Zar" pitchFamily="2" charset="-78"/>
              </a:rPr>
              <a:t>   </a:t>
            </a:r>
          </a:p>
          <a:p>
            <a:pPr algn="just">
              <a:buFontTx/>
              <a:buNone/>
            </a:pPr>
            <a:endParaRPr lang="fa-IR" sz="2800" dirty="0" smtClean="0">
              <a:cs typeface="B Zar" pitchFamily="2" charset="-78"/>
            </a:endParaRPr>
          </a:p>
          <a:p>
            <a:pPr algn="just">
              <a:buFontTx/>
              <a:buNone/>
            </a:pPr>
            <a:r>
              <a:rPr lang="fa-IR" sz="2800" dirty="0" smtClean="0">
                <a:cs typeface="B Zar" pitchFamily="2" charset="-78"/>
              </a:rPr>
              <a:t>           </a:t>
            </a:r>
            <a:r>
              <a:rPr lang="ar-SA" sz="2400" dirty="0" smtClean="0">
                <a:cs typeface="B Zar" pitchFamily="2" charset="-78"/>
              </a:rPr>
              <a:t>به </a:t>
            </a:r>
            <a:r>
              <a:rPr lang="ar-SA" sz="2400" dirty="0">
                <a:cs typeface="B Zar" pitchFamily="2" charset="-78"/>
              </a:rPr>
              <a:t>تعداد كساني كه در زمينه برنامه‌ريزي راهبردی قلم زده‌اند، فرايند برنامه‌ريزي راهبردی وجود دا</a:t>
            </a:r>
            <a:r>
              <a:rPr lang="fa-IR" sz="2400" dirty="0">
                <a:cs typeface="B Zar" pitchFamily="2" charset="-78"/>
              </a:rPr>
              <a:t>رد</a:t>
            </a:r>
            <a:r>
              <a:rPr lang="ar-SA" sz="2400" dirty="0">
                <a:cs typeface="B Zar" pitchFamily="2" charset="-78"/>
              </a:rPr>
              <a:t>. هر مشاور، نويسنده يا سازماني ممكن است با يكي از اين فرايندها احساس راحتي كند. بنابراين به يك معني هيچ فرايندي نسبت به فرايند ديگر ارجحیت ندارد. با اين وجود</a:t>
            </a:r>
            <a:r>
              <a:rPr lang="fa-IR" sz="2400" dirty="0">
                <a:cs typeface="B Zar" pitchFamily="2" charset="-78"/>
              </a:rPr>
              <a:t>،</a:t>
            </a:r>
            <a:r>
              <a:rPr lang="ar-SA" sz="2400" dirty="0">
                <a:cs typeface="B Zar" pitchFamily="2" charset="-78"/>
              </a:rPr>
              <a:t> در هر سازماني كه قصد برنامه‌ريزي راهبردی دارد بايد يك فرايند مشخص، به عنوان زبان مشترك، براي برنامه‌ريزي انتخاب شود و همه درباره آن آموزش ببينند.</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783</TotalTime>
  <Words>2881</Words>
  <Application>Microsoft Office PowerPoint</Application>
  <PresentationFormat>On-screen Show (4:3)</PresentationFormat>
  <Paragraphs>328</Paragraphs>
  <Slides>55</Slides>
  <Notes>3</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Office Theme</vt:lpstr>
      <vt:lpstr>Slide 1</vt:lpstr>
      <vt:lpstr>Slide 2</vt:lpstr>
      <vt:lpstr>Slide 3</vt:lpstr>
      <vt:lpstr>قال الامام علی (ع):  قَوامُ العِیش حُسنُ التَقدیر وَ مِلاکُهُ حُسنُ التَدبیر.  مایه زندگانی، برنامه ریزی درست و ملاک آن تدبیر کارشناسانه است.</vt:lpstr>
      <vt:lpstr> سه مشخصه عمده برنامه ریزی</vt:lpstr>
      <vt:lpstr> اهداف شش گانه برنامه ریزی در سازمان</vt:lpstr>
      <vt:lpstr>ویژگی های یک برنامه خوب</vt:lpstr>
      <vt:lpstr>انواع روش های برنامه ریزی در سازمان</vt:lpstr>
      <vt:lpstr>فرایند برنامه ریزی راهبردی</vt:lpstr>
      <vt:lpstr>برنامه ریزی استراتژیک</vt:lpstr>
      <vt:lpstr>برنامه ریزی تاکتیکی</vt:lpstr>
      <vt:lpstr>برنامه ریزی عملیاتی</vt:lpstr>
      <vt:lpstr>تفاوت برنامه ریزی استراتژیکی و عملیاتی</vt:lpstr>
      <vt:lpstr>تفاوت برنامه ریزی استراتژیکی و عملیاتی (ادامه)</vt:lpstr>
      <vt:lpstr>اصطلاحات کلیدی برنامه ریزی استراتژیک</vt:lpstr>
      <vt:lpstr>رسالت</vt:lpstr>
      <vt:lpstr>بیانیه رسالت (Mission Statement) </vt:lpstr>
      <vt:lpstr>دورنما Vision</vt:lpstr>
      <vt:lpstr>ویژگیهای دورنمای خوب</vt:lpstr>
      <vt:lpstr>اهداف</vt:lpstr>
      <vt:lpstr> ویژگی اهداف استراتژیک</vt:lpstr>
      <vt:lpstr>برنامه عملیاتی چیست؟</vt:lpstr>
      <vt:lpstr>اهداف و مزایای برنامه ریزی عملیاتی</vt:lpstr>
      <vt:lpstr>بررسی و مرور برنامه استراتژیک سازمان، درک واضح و روشنی از تفکر سازمانی و همچنین مسیر حرکت سازمان را تضمین می نماید. و آشنا شدن با مأموریت سازمان، قبل از تکامل برنامه عملیاتی مهم می باشد.</vt:lpstr>
      <vt:lpstr>اجزاء برنامه عملیاتی</vt:lpstr>
      <vt:lpstr>تحلیل عملیاتی</vt:lpstr>
      <vt:lpstr>محلهای دستیابی به نتایج کلیدی</vt:lpstr>
      <vt:lpstr>شاخص های اجرایی</vt:lpstr>
      <vt:lpstr>اهداف عملیاتی</vt:lpstr>
      <vt:lpstr>برنامه کاری</vt:lpstr>
      <vt:lpstr>به یاد داشته باشید</vt:lpstr>
      <vt:lpstr>گام هاي طراحی برنامه عملیاتی: </vt:lpstr>
      <vt:lpstr>ویژگی اهداف: SMART+P</vt:lpstr>
      <vt:lpstr>اهداف کلی (نهایی) </vt:lpstr>
      <vt:lpstr>اهداف ویژه (اختصاصی) </vt:lpstr>
      <vt:lpstr>خطوط راهنما برای نوشتن اهداف</vt:lpstr>
      <vt:lpstr>ادامه خطوط راهنما  برای نوشتن هدف</vt:lpstr>
      <vt:lpstr>وضعیت موجود: </vt:lpstr>
      <vt:lpstr>استراتژی ها:</vt:lpstr>
      <vt:lpstr>مثال های مرتبط با رویکردهای مختلف:</vt:lpstr>
      <vt:lpstr>نکات قابل توجه در فهرست نمودن فعالیت ها: </vt:lpstr>
      <vt:lpstr>تعریف ارزشیابی</vt:lpstr>
      <vt:lpstr>برای پایش و ارزشیابی برنامه ،  برنامه ریز باید مشخص کند که:</vt:lpstr>
      <vt:lpstr>Slide 44</vt:lpstr>
      <vt:lpstr>برنامه ریزي عملیاتی می بایست در خصوص موارد زیر به توافق برسند: </vt:lpstr>
      <vt:lpstr>Slide 46</vt:lpstr>
      <vt:lpstr>استاندارد سازی اجزای اصلی فرایند</vt:lpstr>
      <vt:lpstr>اولویت بندی</vt:lpstr>
      <vt:lpstr>بررسی علت ومعلول</vt:lpstr>
      <vt:lpstr>نمودار علت و معلول</vt:lpstr>
      <vt:lpstr>جدول گانت</vt:lpstr>
      <vt:lpstr>جدول تفصیلی</vt:lpstr>
      <vt:lpstr>نکات کلیدی در طراحی برنامه عملیاتی</vt:lpstr>
      <vt:lpstr>ادامه نکات کلیدی</vt:lpstr>
      <vt:lpstr>Slide 55</vt:lpstr>
    </vt:vector>
  </TitlesOfParts>
  <Company>NPSoft.ir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rasan nezhad</dc:creator>
  <cp:lastModifiedBy>maher</cp:lastModifiedBy>
  <cp:revision>159</cp:revision>
  <dcterms:created xsi:type="dcterms:W3CDTF">2015-12-27T05:54:05Z</dcterms:created>
  <dcterms:modified xsi:type="dcterms:W3CDTF">2016-12-12T11:16:48Z</dcterms:modified>
</cp:coreProperties>
</file>